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5" r:id="rId3"/>
    <p:sldId id="258" r:id="rId4"/>
    <p:sldId id="259" r:id="rId5"/>
    <p:sldId id="260" r:id="rId6"/>
    <p:sldId id="270" r:id="rId7"/>
    <p:sldId id="264" r:id="rId8"/>
    <p:sldId id="271" r:id="rId9"/>
    <p:sldId id="269" r:id="rId10"/>
    <p:sldId id="272" r:id="rId11"/>
    <p:sldId id="261" r:id="rId12"/>
    <p:sldId id="273" r:id="rId13"/>
    <p:sldId id="263" r:id="rId14"/>
    <p:sldId id="262" r:id="rId15"/>
    <p:sldId id="265" r:id="rId16"/>
    <p:sldId id="267" r:id="rId17"/>
    <p:sldId id="274" r:id="rId18"/>
    <p:sldId id="275" r:id="rId19"/>
    <p:sldId id="276" r:id="rId20"/>
    <p:sldId id="281" r:id="rId21"/>
    <p:sldId id="277" r:id="rId22"/>
    <p:sldId id="284" r:id="rId23"/>
    <p:sldId id="283" r:id="rId24"/>
    <p:sldId id="282" r:id="rId25"/>
    <p:sldId id="268" r:id="rId26"/>
    <p:sldId id="279" r:id="rId27"/>
    <p:sldId id="280" r:id="rId28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>
        <p:scale>
          <a:sx n="66" d="100"/>
          <a:sy n="66" d="100"/>
        </p:scale>
        <p:origin x="-2934" y="-1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429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"/>
            <a:ext cx="8258204" cy="642924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E068-BBA6-4D88-9262-84D0BB2C140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4BCA-D6DD-49A8-8634-1B31F780A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57290" y="2714626"/>
            <a:ext cx="6400800" cy="1314450"/>
          </a:xfrm>
        </p:spPr>
        <p:txBody>
          <a:bodyPr>
            <a:noAutofit/>
          </a:bodyPr>
          <a:lstStyle/>
          <a:p>
            <a:r>
              <a:rPr lang="it-IT" sz="2400" dirty="0" smtClean="0"/>
              <a:t>Prof. Stringaro Cristina</a:t>
            </a:r>
          </a:p>
          <a:p>
            <a:endParaRPr lang="it-IT" sz="2400" dirty="0" smtClean="0"/>
          </a:p>
          <a:p>
            <a:r>
              <a:rPr lang="it-IT" sz="2400" dirty="0" smtClean="0"/>
              <a:t>Scuola Secondaria Povoletto</a:t>
            </a:r>
          </a:p>
          <a:p>
            <a:r>
              <a:rPr lang="it-IT" sz="2400" dirty="0" smtClean="0"/>
              <a:t>Progetto di Friulano</a:t>
            </a:r>
            <a:endParaRPr lang="it-IT" sz="2400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800" dirty="0" smtClean="0"/>
              <a:t>LA POESIA DI FEDERICO TAVAN</a:t>
            </a:r>
            <a:br>
              <a:rPr lang="it-IT" sz="4800" dirty="0" smtClean="0"/>
            </a:b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GRUPPO DI POESIA</a:t>
            </a:r>
            <a:endParaRPr lang="it-IT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071538" y="1500180"/>
          <a:ext cx="3305179" cy="275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Picture" r:id="rId3" imgW="3419856" imgH="2859024" progId="Word.Picture.8">
                  <p:embed/>
                </p:oleObj>
              </mc:Choice>
              <mc:Fallback>
                <p:oleObj name="Picture" r:id="rId3" imgW="3419856" imgH="2859024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500180"/>
                        <a:ext cx="3305179" cy="2752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785801"/>
            <a:ext cx="4857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POESIA</a:t>
            </a:r>
            <a:r>
              <a:rPr lang="it-IT" sz="1600" b="1" dirty="0"/>
              <a:t>?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/>
              <a:t>                            </a:t>
            </a:r>
            <a:r>
              <a:rPr lang="it-IT" sz="1600" dirty="0" smtClean="0"/>
              <a:t> </a:t>
            </a:r>
            <a:r>
              <a:rPr lang="it-IT" sz="1600" i="1" dirty="0"/>
              <a:t>Poesia.</a:t>
            </a:r>
            <a:endParaRPr lang="it-IT" sz="1600" dirty="0"/>
          </a:p>
          <a:p>
            <a:r>
              <a:rPr lang="it-IT" sz="1600" i="1" dirty="0"/>
              <a:t>                            </a:t>
            </a:r>
            <a:r>
              <a:rPr lang="it-IT" sz="1600" i="1" dirty="0" smtClean="0"/>
              <a:t> </a:t>
            </a:r>
            <a:r>
              <a:rPr lang="it-IT" sz="1600" i="1" dirty="0"/>
              <a:t>Perché poesia?</a:t>
            </a:r>
            <a:endParaRPr lang="it-IT" sz="1600" dirty="0"/>
          </a:p>
          <a:p>
            <a:r>
              <a:rPr lang="it-IT" sz="1600" i="1" dirty="0"/>
              <a:t>                         </a:t>
            </a:r>
            <a:r>
              <a:rPr lang="it-IT" sz="1600" i="1" dirty="0" smtClean="0"/>
              <a:t>    </a:t>
            </a:r>
            <a:r>
              <a:rPr lang="it-IT" sz="1600" i="1" dirty="0"/>
              <a:t>Perché di poesia oggi c’è bisogno.</a:t>
            </a:r>
            <a:endParaRPr lang="it-IT" sz="1600" dirty="0"/>
          </a:p>
          <a:p>
            <a:r>
              <a:rPr lang="it-IT" sz="1600" i="1" dirty="0"/>
              <a:t>                           </a:t>
            </a:r>
            <a:r>
              <a:rPr lang="it-IT" sz="1600" i="1" dirty="0" smtClean="0"/>
              <a:t> </a:t>
            </a:r>
            <a:r>
              <a:rPr lang="it-IT" sz="1600" i="1" dirty="0"/>
              <a:t>Oggi forse più di ieri.</a:t>
            </a:r>
            <a:endParaRPr lang="it-IT" sz="1600" dirty="0"/>
          </a:p>
          <a:p>
            <a:r>
              <a:rPr lang="it-IT" sz="1600" i="1" dirty="0"/>
              <a:t>                            </a:t>
            </a:r>
            <a:r>
              <a:rPr lang="it-IT" sz="1600" i="1" dirty="0" smtClean="0"/>
              <a:t>Anche </a:t>
            </a:r>
            <a:r>
              <a:rPr lang="it-IT" sz="1600" i="1" dirty="0"/>
              <a:t>se.</a:t>
            </a:r>
            <a:endParaRPr lang="it-IT" sz="1600" dirty="0"/>
          </a:p>
          <a:p>
            <a:r>
              <a:rPr lang="it-IT" sz="1600" i="1" dirty="0"/>
              <a:t>                           </a:t>
            </a:r>
            <a:r>
              <a:rPr lang="it-IT" sz="1600" i="1" dirty="0" smtClean="0"/>
              <a:t> </a:t>
            </a:r>
            <a:r>
              <a:rPr lang="it-IT" sz="1600" i="1" dirty="0"/>
              <a:t>Poesia è inutilità</a:t>
            </a:r>
            <a:endParaRPr lang="it-IT" sz="1600" dirty="0"/>
          </a:p>
          <a:p>
            <a:r>
              <a:rPr lang="it-IT" sz="1600" i="1" dirty="0"/>
              <a:t>                                                  magia</a:t>
            </a:r>
            <a:endParaRPr lang="it-IT" sz="1600" dirty="0"/>
          </a:p>
          <a:p>
            <a:r>
              <a:rPr lang="it-IT" sz="1600" i="1" dirty="0"/>
              <a:t>                                                  disperazione</a:t>
            </a:r>
            <a:endParaRPr lang="it-IT" sz="1600" dirty="0"/>
          </a:p>
          <a:p>
            <a:r>
              <a:rPr lang="it-IT" sz="1600" i="1" dirty="0"/>
              <a:t>                                                  luce</a:t>
            </a:r>
            <a:endParaRPr lang="it-IT" sz="1600" dirty="0"/>
          </a:p>
          <a:p>
            <a:r>
              <a:rPr lang="it-IT" sz="1600" i="1" dirty="0"/>
              <a:t>                                                  fuga</a:t>
            </a:r>
            <a:endParaRPr lang="it-IT" sz="1600" dirty="0"/>
          </a:p>
          <a:p>
            <a:r>
              <a:rPr lang="it-IT" sz="1600" i="1" dirty="0"/>
              <a:t>                                                  canto</a:t>
            </a:r>
            <a:endParaRPr lang="it-IT" sz="1600" dirty="0"/>
          </a:p>
          <a:p>
            <a:r>
              <a:rPr lang="it-IT" sz="1600" i="1" dirty="0"/>
              <a:t>                                                  pazzia</a:t>
            </a:r>
            <a:endParaRPr lang="it-IT" sz="1600" dirty="0"/>
          </a:p>
          <a:p>
            <a:r>
              <a:rPr lang="it-IT" sz="1600" i="1" dirty="0"/>
              <a:t>                                                  sogno</a:t>
            </a:r>
            <a:endParaRPr lang="it-IT" sz="1600" dirty="0"/>
          </a:p>
          <a:p>
            <a:r>
              <a:rPr lang="it-IT" sz="1600" dirty="0"/>
              <a:t>                                                  </a:t>
            </a:r>
            <a:r>
              <a:rPr lang="it-IT" sz="1600" i="1" dirty="0" smtClean="0"/>
              <a:t>speranza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POETI</a:t>
            </a:r>
            <a:endParaRPr lang="it-IT" dirty="0"/>
          </a:p>
        </p:txBody>
      </p:sp>
      <p:pic>
        <p:nvPicPr>
          <p:cNvPr id="7171" name="Picture 3" descr="C:\Users\Cristina\Desktop\ImmaginiFriulano\Colonnello1.jpg"/>
          <p:cNvPicPr>
            <a:picLocks noChangeAspect="1" noChangeArrowheads="1"/>
          </p:cNvPicPr>
          <p:nvPr/>
        </p:nvPicPr>
        <p:blipFill>
          <a:blip r:embed="rId2"/>
          <a:srcRect l="31757"/>
          <a:stretch>
            <a:fillRect/>
          </a:stretch>
        </p:blipFill>
        <p:spPr bwMode="auto">
          <a:xfrm>
            <a:off x="3000364" y="3357568"/>
            <a:ext cx="1603378" cy="15636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30003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ALDO COLONNELLO</a:t>
            </a:r>
            <a:endParaRPr lang="it-IT" dirty="0"/>
          </a:p>
        </p:txBody>
      </p:sp>
      <p:pic>
        <p:nvPicPr>
          <p:cNvPr id="7172" name="Picture 4" descr="C:\Users\Cristina\Desktop\ImmaginiFriulano\Fign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54"/>
            <a:ext cx="2212975" cy="1657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47741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BENO FIGNON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170235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ANTONIO DE BIASIO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271462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ROSANNA PARONI BERTOJA</a:t>
            </a:r>
            <a:endParaRPr lang="it-IT" dirty="0"/>
          </a:p>
        </p:txBody>
      </p:sp>
      <p:pic>
        <p:nvPicPr>
          <p:cNvPr id="7176" name="Picture 8" descr="C:\Users\Cristina\Desktop\ImmaginiFriulano\RPB.jpg"/>
          <p:cNvPicPr>
            <a:picLocks noChangeAspect="1" noChangeArrowheads="1"/>
          </p:cNvPicPr>
          <p:nvPr/>
        </p:nvPicPr>
        <p:blipFill>
          <a:blip r:embed="rId4"/>
          <a:srcRect l="42941" t="6349" r="31471" b="57937"/>
          <a:stretch>
            <a:fillRect/>
          </a:stretch>
        </p:blipFill>
        <p:spPr bwMode="auto">
          <a:xfrm>
            <a:off x="4786314" y="785800"/>
            <a:ext cx="2071702" cy="1928826"/>
          </a:xfrm>
          <a:prstGeom prst="rect">
            <a:avLst/>
          </a:prstGeom>
          <a:noFill/>
        </p:spPr>
      </p:pic>
      <p:pic>
        <p:nvPicPr>
          <p:cNvPr id="7177" name="Picture 9" descr="C:\Users\Cristina\Desktop\ImmaginiFriulano\DIBiasio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071684"/>
            <a:ext cx="1957387" cy="2957513"/>
          </a:xfrm>
          <a:prstGeom prst="rect">
            <a:avLst/>
          </a:prstGeom>
          <a:noFill/>
        </p:spPr>
      </p:pic>
      <p:pic>
        <p:nvPicPr>
          <p:cNvPr id="7178" name="Picture 10" descr="C:\Users\Cristina\Desktop\ImmaginiFriulano\benotava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344" y="714362"/>
            <a:ext cx="2819400" cy="189706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95344" y="26431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BENO &amp; FEDERICO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844" y="857238"/>
            <a:ext cx="7286676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/>
              <a:t>  SCUOLA DI POESIA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/>
              <a:t>  TRADUZIONI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/>
              <a:t>  PUBBLICAZIONI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/>
              <a:t>  POESIA DELLA SETTIMANA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/>
              <a:t>  ANGOLO DELLA POESIA A TELEMALNISIO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/>
              <a:t>  INCONTRI E CONFERENZE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/>
              <a:t>  INTERVENTI NELLE SCUOLE</a:t>
            </a:r>
            <a:endParaRPr lang="it-IT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ATTIVITA’ DEL GRUPPO SOT-SORA (1983-1988)</a:t>
            </a:r>
            <a:endParaRPr lang="it-IT" dirty="0"/>
          </a:p>
        </p:txBody>
      </p:sp>
      <p:pic>
        <p:nvPicPr>
          <p:cNvPr id="12290" name="Picture 2" descr="C:\Users\Cristina\Desktop\ImmaginiFriulano\NafSpazial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800"/>
            <a:ext cx="1523788" cy="2128392"/>
          </a:xfrm>
          <a:prstGeom prst="rect">
            <a:avLst/>
          </a:prstGeom>
          <a:noFill/>
        </p:spPr>
      </p:pic>
      <p:pic>
        <p:nvPicPr>
          <p:cNvPr id="12291" name="Picture 3" descr="C:\Users\Cristina\Desktop\ImmaginiFriulano\CjavalutVer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857502"/>
            <a:ext cx="1395789" cy="1928826"/>
          </a:xfrm>
          <a:prstGeom prst="rect">
            <a:avLst/>
          </a:prstGeom>
          <a:noFill/>
        </p:spPr>
      </p:pic>
      <p:pic>
        <p:nvPicPr>
          <p:cNvPr id="30722" name="Picture 2" descr="C:\Users\Cristina\Desktop\ImmaginiFriulano\Tretrequatr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73547"/>
            <a:ext cx="1428760" cy="201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CIRCOLO CULTURALE MENOCCHIO (1989) </a:t>
            </a:r>
            <a:endParaRPr lang="it-IT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221" name="Picture 5" descr="C:\Users\Cristina\Desktop\ImmaginiFriulano\QuaderniMenocchio.bmp"/>
          <p:cNvPicPr>
            <a:picLocks noChangeAspect="1" noChangeArrowheads="1"/>
          </p:cNvPicPr>
          <p:nvPr/>
        </p:nvPicPr>
        <p:blipFill>
          <a:blip r:embed="rId2"/>
          <a:srcRect b="3381"/>
          <a:stretch>
            <a:fillRect/>
          </a:stretch>
        </p:blipFill>
        <p:spPr bwMode="auto">
          <a:xfrm>
            <a:off x="214282" y="857238"/>
            <a:ext cx="1992034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642924"/>
            <a:ext cx="6858016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PUBBLICAZIONI E COLLANE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CONFERENZE E SEMINARI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COLLABORAZIONI CON SCUOLE E BIBLIOTECHE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RAPPORTI CON ALTRI GRUPPI POETICI</a:t>
            </a:r>
            <a:endParaRPr lang="it-IT" sz="2600" dirty="0"/>
          </a:p>
        </p:txBody>
      </p:sp>
      <p:sp>
        <p:nvSpPr>
          <p:cNvPr id="8" name="Down Arrow 7"/>
          <p:cNvSpPr/>
          <p:nvPr/>
        </p:nvSpPr>
        <p:spPr>
          <a:xfrm>
            <a:off x="4786314" y="3214692"/>
            <a:ext cx="357190" cy="92869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1071538" y="4148750"/>
            <a:ext cx="7861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DIFFUSIONE DELLA POESIA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MENOCCHIO</a:t>
            </a:r>
            <a:endParaRPr lang="it-IT" dirty="0"/>
          </a:p>
        </p:txBody>
      </p:sp>
      <p:pic>
        <p:nvPicPr>
          <p:cNvPr id="6146" name="Picture 2" descr="C:\Users\Cristina\Desktop\ImmaginiFriulano\Menocchi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800"/>
            <a:ext cx="2084387" cy="1768475"/>
          </a:xfrm>
          <a:prstGeom prst="rect">
            <a:avLst/>
          </a:prstGeom>
          <a:noFill/>
        </p:spPr>
      </p:pic>
      <p:pic>
        <p:nvPicPr>
          <p:cNvPr id="6147" name="Picture 3" descr="C:\Users\Cristina\Desktop\ImmaginiFriulano\Menocchi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928676"/>
            <a:ext cx="3221054" cy="39885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692054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Domenico Scandella, detto Menocchio, mugnaio nato e vissuto a Montereale Valcellina nel 1500 e condannato a morte dal Tribunale del Santo Uffizio come eretico per la sua strampalata cosmogonia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714626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 </a:t>
            </a:r>
            <a:r>
              <a:rPr lang="it-IT" sz="1600" b="1" i="1" dirty="0" smtClean="0"/>
              <a:t>«Menoc’</a:t>
            </a:r>
          </a:p>
          <a:p>
            <a:r>
              <a:rPr lang="it-IT" sz="1600" i="1" dirty="0" smtClean="0"/>
              <a:t> […]</a:t>
            </a:r>
            <a:endParaRPr lang="it-IT" sz="1600" dirty="0" smtClean="0"/>
          </a:p>
          <a:p>
            <a:r>
              <a:rPr lang="it-IT" sz="1600" i="1" dirty="0" smtClean="0"/>
              <a:t> come te erèticu</a:t>
            </a:r>
            <a:endParaRPr lang="it-IT" sz="1600" dirty="0" smtClean="0"/>
          </a:p>
          <a:p>
            <a:r>
              <a:rPr lang="it-IT" sz="1600" i="1" dirty="0" smtClean="0"/>
              <a:t> parte fóu la piél nome parséche nassù dopo»</a:t>
            </a:r>
            <a:endParaRPr lang="it-IT" sz="1600" dirty="0" smtClean="0"/>
          </a:p>
          <a:p>
            <a:r>
              <a:rPr lang="it-IT" sz="1600" i="1" dirty="0" smtClean="0"/>
              <a:t> </a:t>
            </a:r>
            <a:endParaRPr lang="it-IT" sz="1600" dirty="0" smtClean="0"/>
          </a:p>
          <a:p>
            <a:r>
              <a:rPr lang="it-IT" sz="1600" dirty="0" smtClean="0"/>
              <a:t> (Menocchio / […] / eretico come te / salvo la pelle solo perché nato dopo)</a:t>
            </a:r>
          </a:p>
          <a:p>
            <a:endParaRPr lang="it-IT" sz="1600" dirty="0" smtClean="0"/>
          </a:p>
          <a:p>
            <a:r>
              <a:rPr lang="it-IT" sz="1600" dirty="0" smtClean="0"/>
              <a:t>B. Fignon, </a:t>
            </a:r>
            <a:r>
              <a:rPr lang="it-IT" sz="1600" i="1" dirty="0" smtClean="0"/>
              <a:t>Li Castelanis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FEDERICO TAVAN (1949-2013) : IL GENIO E LA PAZZIA</a:t>
            </a:r>
            <a:endParaRPr lang="it-IT" dirty="0"/>
          </a:p>
        </p:txBody>
      </p:sp>
      <p:pic>
        <p:nvPicPr>
          <p:cNvPr id="10242" name="Picture 2" descr="C:\Users\Cristina\Desktop\ImmaginiFriulano\Tav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14"/>
            <a:ext cx="3721480" cy="2500330"/>
          </a:xfrm>
          <a:prstGeom prst="rect">
            <a:avLst/>
          </a:prstGeom>
          <a:noFill/>
        </p:spPr>
      </p:pic>
      <p:pic>
        <p:nvPicPr>
          <p:cNvPr id="10246" name="Picture 6" descr="C:\Users\Cristina\Desktop\ImmaginiFriulano\TAVA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17829"/>
            <a:ext cx="4064011" cy="2274839"/>
          </a:xfrm>
          <a:prstGeom prst="rect">
            <a:avLst/>
          </a:prstGeom>
          <a:noFill/>
        </p:spPr>
      </p:pic>
      <p:pic>
        <p:nvPicPr>
          <p:cNvPr id="10244" name="Picture 4" descr="C:\Users\Cristina\Desktop\ImmaginiFriulano\Tavan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6"/>
            <a:ext cx="3429024" cy="2223615"/>
          </a:xfrm>
          <a:prstGeom prst="rect">
            <a:avLst/>
          </a:prstGeom>
          <a:noFill/>
        </p:spPr>
      </p:pic>
      <p:pic>
        <p:nvPicPr>
          <p:cNvPr id="10245" name="Picture 5" descr="C:\Users\Cristina\Desktop\ImmaginiFriulano\TAVAN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854200"/>
            <a:ext cx="3638567" cy="2036696"/>
          </a:xfrm>
          <a:prstGeom prst="rect">
            <a:avLst/>
          </a:prstGeom>
          <a:noFill/>
        </p:spPr>
      </p:pic>
      <p:pic>
        <p:nvPicPr>
          <p:cNvPr id="10247" name="Picture 7" descr="C:\Users\Cristina\Desktop\ImmaginiFriulano\Tavan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5572146"/>
            <a:ext cx="4095205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1714494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/>
              <a:t>‘E soi bon da fâ dut,</a:t>
            </a:r>
          </a:p>
          <a:p>
            <a:r>
              <a:rPr lang="it-IT" sz="6000" dirty="0" smtClean="0"/>
              <a:t>picjât che no fai nua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0154 C -0.36024 -0.3908 -0.67587 -0.78283 -0.7526 -0.95892 C -0.82934 -1.135 -0.51059 -1.12666 -0.50503 -1.05499 C -0.49948 -0.98332 -0.76007 -0.52518 -0.71927 -0.52951 C -0.67847 -0.53383 -0.34896 -1.09021 -0.26059 -1.08032 C -0.17222 -1.07044 -0.22795 -0.47143 -0.18906 -0.47019 C -0.15017 -0.46896 -0.06667 -1.07631 -0.02726 -1.07198 C 0.01215 -1.06766 0.01111 -0.45567 0.0474 -0.44486 C 0.08368 -0.43405 0.21858 -0.93111 0.19028 -1.0068 C 0.16198 -1.08249 0.01979 -0.99104 -0.12257 -0.8996 " pathEditMode="relative" rAng="0" ptsTypes="aaaaaaaaaA">
                                      <p:cBhvr>
                                        <p:cTn id="3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5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Cristina\Desktop\ImmaginiFriulano\MarchesMadone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62"/>
            <a:ext cx="2478088" cy="39131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714363"/>
            <a:ext cx="58579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“Ho incominciato a scrivere [poesie] nel 1962 [a 13 anni] nel Collegio Don Bosco di Pordenone, dove ho imparato a leggere e a scrivere e sono andato fuori di testa”</a:t>
            </a:r>
          </a:p>
          <a:p>
            <a:endParaRPr lang="it-IT" dirty="0" smtClean="0"/>
          </a:p>
          <a:p>
            <a:r>
              <a:rPr lang="it-IT" dirty="0" smtClean="0"/>
              <a:t>Primi pubblicazioni nei quaderni del Sot Sora:</a:t>
            </a:r>
          </a:p>
          <a:p>
            <a:r>
              <a:rPr lang="it-IT" dirty="0" smtClean="0"/>
              <a:t>1984 – Letera, Macheri</a:t>
            </a:r>
          </a:p>
          <a:p>
            <a:r>
              <a:rPr lang="it-IT" dirty="0" smtClean="0"/>
              <a:t>1985 – La nâf spazial, Cjant dai dalz</a:t>
            </a:r>
          </a:p>
          <a:p>
            <a:r>
              <a:rPr lang="it-IT" dirty="0" smtClean="0"/>
              <a:t>1994 – Da Marches a Madones</a:t>
            </a:r>
          </a:p>
          <a:p>
            <a:r>
              <a:rPr lang="it-IT" dirty="0" smtClean="0"/>
              <a:t>1994 – L’assoluzione</a:t>
            </a:r>
          </a:p>
          <a:p>
            <a:r>
              <a:rPr lang="it-IT" dirty="0" smtClean="0"/>
              <a:t>1997 – Craceles croceles</a:t>
            </a:r>
          </a:p>
          <a:p>
            <a:r>
              <a:rPr lang="it-IT" dirty="0" smtClean="0"/>
              <a:t>1998 – Poesia a Bosplans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PUBBLICAZIONI</a:t>
            </a:r>
            <a:endParaRPr lang="it-IT" dirty="0"/>
          </a:p>
        </p:txBody>
      </p:sp>
      <p:pic>
        <p:nvPicPr>
          <p:cNvPr id="51202" name="Picture 2" descr="C:\Users\Cristina\Desktop\ImmaginiFriulano\CracelesCroce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571750"/>
            <a:ext cx="161925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LINGUA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92867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Federico scrive in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42" y="192880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friulano di Andreis, varietà arcaica e molto conservativa,</a:t>
            </a:r>
          </a:p>
          <a:p>
            <a:pPr algn="just"/>
            <a:r>
              <a:rPr lang="it-IT" dirty="0" smtClean="0"/>
              <a:t>molto diversa dal friulano centro-orientale</a:t>
            </a:r>
            <a:endParaRPr lang="it-IT" dirty="0"/>
          </a:p>
        </p:txBody>
      </p:sp>
      <p:cxnSp>
        <p:nvCxnSpPr>
          <p:cNvPr id="11" name="Straight Arrow Connector 10"/>
          <p:cNvCxnSpPr>
            <a:stCxn id="30" idx="2"/>
            <a:endCxn id="9" idx="1"/>
          </p:cNvCxnSpPr>
          <p:nvPr/>
        </p:nvCxnSpPr>
        <p:spPr>
          <a:xfrm rot="16200000" flipH="1">
            <a:off x="3954472" y="1268503"/>
            <a:ext cx="1086960" cy="14339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0" idx="2"/>
            <a:endCxn id="14" idx="0"/>
          </p:cNvCxnSpPr>
          <p:nvPr/>
        </p:nvCxnSpPr>
        <p:spPr>
          <a:xfrm rot="5400000">
            <a:off x="2397167" y="1045078"/>
            <a:ext cx="986861" cy="17807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472" y="24288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lingua materna e naturale</a:t>
            </a:r>
            <a:endParaRPr lang="it-IT" dirty="0"/>
          </a:p>
        </p:txBody>
      </p:sp>
      <p:cxnSp>
        <p:nvCxnSpPr>
          <p:cNvPr id="21" name="Straight Arrow Connector 20"/>
          <p:cNvCxnSpPr>
            <a:stCxn id="9" idx="0"/>
            <a:endCxn id="26" idx="2"/>
          </p:cNvCxnSpPr>
          <p:nvPr/>
        </p:nvCxnSpPr>
        <p:spPr>
          <a:xfrm rot="5400000" flipH="1" flipV="1">
            <a:off x="7007528" y="1578254"/>
            <a:ext cx="415357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86446" y="92867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FFFF00"/>
                </a:solidFill>
              </a:rPr>
              <a:t>“L’andrean coma ‘l sanscrito?” </a:t>
            </a:r>
          </a:p>
          <a:p>
            <a:r>
              <a:rPr lang="it-IT" sz="1600" dirty="0" smtClean="0"/>
              <a:t>(Beno Fignon, L’arco del tempo)</a:t>
            </a:r>
            <a:endParaRPr lang="it-IT" sz="1600" dirty="0"/>
          </a:p>
        </p:txBody>
      </p:sp>
      <p:cxnSp>
        <p:nvCxnSpPr>
          <p:cNvPr id="28" name="Straight Arrow Connector 27"/>
          <p:cNvCxnSpPr>
            <a:stCxn id="14" idx="2"/>
          </p:cNvCxnSpPr>
          <p:nvPr/>
        </p:nvCxnSpPr>
        <p:spPr>
          <a:xfrm rot="16200000" flipH="1">
            <a:off x="1736649" y="3061788"/>
            <a:ext cx="527168" cy="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028" y="3371685"/>
            <a:ext cx="4572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FF00"/>
                </a:solidFill>
              </a:rPr>
              <a:t>“</a:t>
            </a:r>
            <a:r>
              <a:rPr lang="it-IT" sz="1600" i="1" dirty="0" smtClean="0">
                <a:solidFill>
                  <a:srgbClr val="FFFF00"/>
                </a:solidFill>
              </a:rPr>
              <a:t>’E scrif parceche me plas li’ peraules: àrbal, cjan, fasôul, ciucja…Jò li peraules li mangjarés…”</a:t>
            </a:r>
            <a:endParaRPr lang="it-IT" sz="1600" dirty="0" smtClean="0">
              <a:solidFill>
                <a:srgbClr val="FFFF00"/>
              </a:solidFill>
            </a:endParaRPr>
          </a:p>
          <a:p>
            <a:r>
              <a:rPr lang="it-IT" sz="1600" dirty="0" smtClean="0"/>
              <a:t>(Scrivo perché mi piacciono le parole: albero, cane, fagiolo, zucca…Io le parole le mangerei) </a:t>
            </a:r>
            <a:r>
              <a:rPr lang="it-IT" dirty="0" smtClean="0"/>
              <a:t> </a:t>
            </a:r>
          </a:p>
          <a:p>
            <a:endParaRPr lang="it-IT" dirty="0"/>
          </a:p>
        </p:txBody>
      </p:sp>
      <p:sp>
        <p:nvSpPr>
          <p:cNvPr id="30" name="Rectangle 29"/>
          <p:cNvSpPr/>
          <p:nvPr/>
        </p:nvSpPr>
        <p:spPr>
          <a:xfrm>
            <a:off x="2714612" y="857238"/>
            <a:ext cx="2132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ANDREANO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504" y="3714758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FFFF00"/>
                </a:solidFill>
              </a:rPr>
              <a:t>“Andrèes al éis isolât dal rest dal Friul e ogni nostra frazion a faviela ‘na lenga par cont siô”</a:t>
            </a:r>
          </a:p>
          <a:p>
            <a:r>
              <a:rPr lang="it-IT" sz="1600" dirty="0" smtClean="0"/>
              <a:t>(Andreis è isolato dal resto del Friuli e ogni nostra frazione parla una lingua tutta sua)</a:t>
            </a:r>
            <a:endParaRPr lang="it-IT" sz="1600" dirty="0"/>
          </a:p>
        </p:txBody>
      </p:sp>
      <p:cxnSp>
        <p:nvCxnSpPr>
          <p:cNvPr id="54" name="Straight Arrow Connector 53"/>
          <p:cNvCxnSpPr>
            <a:stCxn id="9" idx="2"/>
            <a:endCxn id="38" idx="0"/>
          </p:cNvCxnSpPr>
          <p:nvPr/>
        </p:nvCxnSpPr>
        <p:spPr>
          <a:xfrm rot="5400000">
            <a:off x="6779520" y="3421947"/>
            <a:ext cx="585621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6" grpId="0"/>
      <p:bldP spid="29" grpId="1"/>
      <p:bldP spid="30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TEMATICHE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000114"/>
            <a:ext cx="70009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FEDERICO: LA PAZZIA E LA POESIA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IL MONDO E GLI ALTRI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ANDREIS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L’ AMORE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 smtClean="0"/>
              <a:t>  LA MORTE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it-IT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FEDERICO: LA PAZZIA ...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8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IL MALOCCHIO DELLA STREGA GIACOMINA</a:t>
            </a:r>
          </a:p>
          <a:p>
            <a:endParaRPr lang="it-IT" dirty="0" smtClean="0">
              <a:latin typeface="Calibri" pitchFamily="34" charset="0"/>
            </a:endParaRPr>
          </a:p>
          <a:p>
            <a:r>
              <a:rPr lang="it-IT" i="1" dirty="0" smtClean="0">
                <a:latin typeface="Calibri" pitchFamily="34" charset="0"/>
              </a:rPr>
              <a:t>“</a:t>
            </a:r>
            <a:r>
              <a:rPr lang="it-IT" i="1" dirty="0" smtClean="0">
                <a:solidFill>
                  <a:srgbClr val="FFFF00"/>
                </a:solidFill>
                <a:latin typeface="Calibri" pitchFamily="34" charset="0"/>
              </a:rPr>
              <a:t>Giacomina, ti amo. […] Sei la seconda donna che ho amato nella mia vita. Mia finta madre, l’altra donna è la madre vera. […]. Giacomina, tu non mi hai rovinato la vita.[…]. Tu hai solo fatto il tuo dovere di strega e hai scelto me”</a:t>
            </a:r>
            <a:endParaRPr lang="it-IT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643188"/>
            <a:ext cx="8786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“Vi amo, tutti! Io non sono pazzo. Io volevo essere voi, io volevo essere me, io volevo essere Dio, io volevo essere il vento, io volevo essere una farfalla, io volevo essere un sacco a pelo, io volevo …</a:t>
            </a:r>
            <a:r>
              <a:rPr lang="it-IT" dirty="0" smtClean="0"/>
              <a:t>(si alza e cammina per il palco facendo finta di volare)…</a:t>
            </a:r>
            <a:r>
              <a:rPr lang="it-IT" i="1" dirty="0" smtClean="0"/>
              <a:t>un airone, un calabrone, una cicala, una messa in scena, un grande artista, un pidocchio, un alce, un presentatore, un uccello del paradiso, un passero, un aeroplano, un cantautore, una donna a ore, una nuvola, una cicogna, un fringuello, un grande artista, un trullo di Alberobello, un usignolo, un ciclamino, un colibrì, una lucciola, un arcobaleno, un aquilone, un grande artista!”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FRIULI OGGI</a:t>
            </a:r>
            <a:endParaRPr lang="it-IT" dirty="0"/>
          </a:p>
        </p:txBody>
      </p:sp>
      <p:pic>
        <p:nvPicPr>
          <p:cNvPr id="1026" name="Picture 2" descr="C:\Users\Cristina\Desktop\ImmaginiFriulano\FriuliOgg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038"/>
            <a:ext cx="4143404" cy="4165507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 rot="4497714">
            <a:off x="4029817" y="1418833"/>
            <a:ext cx="391317" cy="243198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5500694" y="1928808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VOI SIETE QUI</a:t>
            </a:r>
            <a:endParaRPr lang="it-IT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 E LA POESIA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78580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“Maladeta chê volta / ch’ài tacât a scrîve / no parceche / al è mal scrîve / ma parceche / era maladeta chê volta / che ere belsoul / e vaive / e par chist / ’e scriveve”</a:t>
            </a:r>
          </a:p>
          <a:p>
            <a:r>
              <a:rPr lang="it-IT" dirty="0" smtClean="0"/>
              <a:t> (Maledetto il giorno in cui ho incominciato a scrivere, non perché sia male scrivere, ma perché era un giorno maledetto quello in cui io ero solo e piangevo e per questo scrivevo)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57175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“La mê poesia / éis un temporâl: / zirâ pa’ li strades / e cjapâ a pugns al nua”</a:t>
            </a:r>
          </a:p>
          <a:p>
            <a:r>
              <a:rPr lang="it-IT" dirty="0" smtClean="0"/>
              <a:t> (La mia poesia è un temporale: girare per le strade e prendere a pugni il nulla)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35756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“</a:t>
            </a:r>
            <a:r>
              <a:rPr lang="it-IT" i="1" dirty="0" smtClean="0">
                <a:solidFill>
                  <a:srgbClr val="FFFF00"/>
                </a:solidFill>
              </a:rPr>
              <a:t>cantilenes ch’i sbrega / al negre de la nuot / coma ch’i fos preghieres / de un ch’al no’l crout”</a:t>
            </a:r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/>
              <a:t>(cantilene che squarciano il nero della notte come fossero preghiere di uno che non crede)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MONDO E GLI ALTRI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82411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“</a:t>
            </a:r>
            <a:r>
              <a:rPr lang="it-IT" i="1" dirty="0" smtClean="0">
                <a:solidFill>
                  <a:srgbClr val="FFFF00"/>
                </a:solidFill>
              </a:rPr>
              <a:t>al mont jodût da lontan / al è nome un balon ch’al zîra”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dirty="0" smtClean="0"/>
              <a:t>(Il mondo visto da lontano è solo un pallone che gira)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96791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“al mont lu jôt lontan / e i omi pici pici…”</a:t>
            </a:r>
          </a:p>
          <a:p>
            <a:r>
              <a:rPr lang="it-IT" dirty="0" smtClean="0"/>
              <a:t>(Il mondo lo vedo lontano e gli uomini piccoli piccoli...)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214560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“Prima fascismu / Adés no sai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Prima pan e fam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Prima dut un picjât	/ Adés panza e robes in pì / Adés l’obligu de chista libertât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Prima parons e gosàdes / Adés paches su li spàles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Prima dute’li póures 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Prima cjantâ / Adés duç par cont siô pì poura / Adés la vous ch’a mour”</a:t>
            </a:r>
          </a:p>
          <a:p>
            <a:r>
              <a:rPr lang="it-IT" dirty="0" smtClean="0"/>
              <a:t> (Prima fascismo. Adesso non so. Prima pane e fame. Prima tutto peccato. Adesso pancia e roba in più. Adesso l’obbligo di questa libertà. Prima padroni e sgridate. Adesso pacche sulle spalle. Prima tutte le paure. Prima il cantare. Adesso ognuno per sé, più paura. Adesso la voce che muore)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ANDREIS: IL PAESE...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64292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“Quatre cjases in crous / se no tu fai ad ora a scjampâ 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uchì tu devente vecje e tu mour.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Un po’ de prâtz / dos tre montz / se no tu scjampe / no tu scjampe pì 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 tu devente Andrèes”</a:t>
            </a:r>
          </a:p>
          <a:p>
            <a:r>
              <a:rPr lang="it-IT" dirty="0" smtClean="0"/>
              <a:t>(Quattro case in croce. Se non fuggi in tempo, qui diventi vecchio e muori. Un po’ di prati, due o tre montagne. Se non fuggi, non fuggi più: diventi Andreis.)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42887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“Un troi , cjases, arbi, prâtz, montz, a semèa ‘na conta. Inveze, omi, femenes, ostaries”</a:t>
            </a:r>
          </a:p>
          <a:p>
            <a:r>
              <a:rPr lang="it-IT" dirty="0" smtClean="0"/>
              <a:t>(Un sentiero, case, alberi, prati e monti: sembra una fiaba. Invece, uomini, donne, osterie)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72887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“Nalcheda.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Al cjant al vigniva ju / coma l’aga: Mariaaa... Bepi... Al pan al lat al sâl”</a:t>
            </a:r>
          </a:p>
          <a:p>
            <a:r>
              <a:rPr lang="it-IT" dirty="0" smtClean="0"/>
              <a:t>(Alcheda. </a:t>
            </a:r>
          </a:p>
          <a:p>
            <a:r>
              <a:rPr lang="it-IT" dirty="0" smtClean="0"/>
              <a:t>Il canto scorreva come l’acqua: Mariaaa... Bepi... Il pane il latte il sale)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ANDREIS: ... E LA NATURA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139601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“Anç un pôr biât / a se comouf / denant la luna e li steles</a:t>
            </a:r>
            <a:r>
              <a:rPr lang="it-IT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it-IT" dirty="0" smtClean="0"/>
              <a:t>(Anche un povero disgraziato si commuove guardando la luna e le stelle)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967" y="1976665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“Steles alpines / lagrimes de nins / secjades dal sorele / e scjampades in alt</a:t>
            </a:r>
            <a:r>
              <a:rPr lang="it-IT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it-IT" dirty="0" smtClean="0"/>
              <a:t>( Stelle alpine, lacrime di bimbi asciugate dal sole e fuggite in alto)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782675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“E cuan ch’al mierle al à perdût la vous / pa’ la val ce freit</a:t>
            </a:r>
            <a:r>
              <a:rPr lang="it-IT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it-IT" dirty="0" smtClean="0"/>
              <a:t>( E quando il merlo ha perso la voce, nella valle che freddo!)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639931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“Al sorele al era biel / alt dut</a:t>
            </a:r>
            <a:r>
              <a:rPr lang="it-IT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it-IT" dirty="0" smtClean="0"/>
              <a:t>( Il sole era bello, alto tutto)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ANDREIS:  LA GALLERIA DEL FARA</a:t>
            </a:r>
            <a:endParaRPr lang="it-IT" dirty="0"/>
          </a:p>
        </p:txBody>
      </p:sp>
      <p:pic>
        <p:nvPicPr>
          <p:cNvPr id="51202" name="Picture 2" descr="C:\Users\Cristina\Desktop\ImmaginiFriulano\GalleriaF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963" y="642924"/>
            <a:ext cx="4822037" cy="32146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714362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“Tramont sul Fara.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No l’ài su cu li galarîes...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‘E vuarde al panorama</a:t>
            </a:r>
            <a:r>
              <a:rPr lang="it-IT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it-IT" dirty="0" smtClean="0"/>
              <a:t>(Tramonto sul Fara.</a:t>
            </a:r>
          </a:p>
          <a:p>
            <a:r>
              <a:rPr lang="it-IT" dirty="0" smtClean="0"/>
              <a:t>Non ce l’ho con le gallerie...</a:t>
            </a:r>
          </a:p>
          <a:p>
            <a:r>
              <a:rPr lang="it-IT" dirty="0" smtClean="0"/>
              <a:t>Guardo il panorama)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188"/>
            <a:ext cx="4500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“Su la vecja strada / de la Valcelina 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i cola i clas / e la neif / quan ch’éis  / éis neif.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Dentre la galaria / coma farcs e vignin four 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in cinc minutz / a la periferia de </a:t>
            </a:r>
            <a:r>
              <a:rPr lang="it-IT" dirty="0" smtClean="0">
                <a:solidFill>
                  <a:srgbClr val="FFFF00"/>
                </a:solidFill>
              </a:rPr>
              <a:t>Los Angeles”</a:t>
            </a:r>
          </a:p>
          <a:p>
            <a:r>
              <a:rPr lang="it-IT" dirty="0" smtClean="0"/>
              <a:t>Sulla vecchia strada della Valcellina cadono </a:t>
            </a:r>
          </a:p>
          <a:p>
            <a:r>
              <a:rPr lang="it-IT" dirty="0" smtClean="0"/>
              <a:t>i sassi e la neve, quando c’è, è neve. </a:t>
            </a:r>
          </a:p>
          <a:p>
            <a:r>
              <a:rPr lang="it-IT" dirty="0" smtClean="0"/>
              <a:t>Dentro la galleria come talpe sbucano fuori in cinque minuti alla periferia di Los Angeles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3857634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La bella e la superba: due strade a confronto </a:t>
            </a:r>
          </a:p>
          <a:p>
            <a:r>
              <a:rPr lang="it-IT" i="1" dirty="0" smtClean="0"/>
              <a:t>di Beno Fignon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FONTANA DI BOSPLANS</a:t>
            </a:r>
            <a:endParaRPr lang="it-IT" dirty="0"/>
          </a:p>
        </p:txBody>
      </p:sp>
      <p:pic>
        <p:nvPicPr>
          <p:cNvPr id="13314" name="Picture 2" descr="C:\Users\Cristina\Desktop\ImmaginiFriulano\Fonta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800"/>
            <a:ext cx="3500462" cy="2343890"/>
          </a:xfrm>
          <a:prstGeom prst="rect">
            <a:avLst/>
          </a:prstGeom>
          <a:noFill/>
        </p:spPr>
      </p:pic>
      <p:pic>
        <p:nvPicPr>
          <p:cNvPr id="13315" name="Picture 3" descr="C:\Users\Cristina\Desktop\ImmaginiFriulano\Fontan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00416"/>
            <a:ext cx="2403750" cy="1800226"/>
          </a:xfrm>
          <a:prstGeom prst="rect">
            <a:avLst/>
          </a:prstGeom>
          <a:noFill/>
        </p:spPr>
      </p:pic>
      <p:pic>
        <p:nvPicPr>
          <p:cNvPr id="13316" name="Picture 4" descr="C:\Users\Cristina\Desktop\ImmaginiFriulano\PoesiaTavan.jpg"/>
          <p:cNvPicPr>
            <a:picLocks noChangeAspect="1" noChangeArrowheads="1"/>
          </p:cNvPicPr>
          <p:nvPr/>
        </p:nvPicPr>
        <p:blipFill>
          <a:blip r:embed="rId4"/>
          <a:srcRect t="8333" b="6667"/>
          <a:stretch>
            <a:fillRect/>
          </a:stretch>
        </p:blipFill>
        <p:spPr bwMode="auto">
          <a:xfrm>
            <a:off x="5857884" y="785799"/>
            <a:ext cx="2695577" cy="4075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 AMORE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144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“E li fèmenes, / cê sôni / li fèmenes? / Ma?! / Ogni tant / ’i n’jôt passâ / qualchiduna, / ogni tant”</a:t>
            </a:r>
          </a:p>
          <a:p>
            <a:r>
              <a:rPr lang="it-IT" dirty="0" smtClean="0"/>
              <a:t> ( E le donne, che cosa sono le donne? Ma?! Qualche volta ne vedo passare qualcuna, qualche volta)</a:t>
            </a:r>
            <a:endParaRPr lang="it-IT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928676"/>
            <a:ext cx="871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Un Universo inesplorato, forse l’unico vero rimpianto della vita di Federico</a:t>
            </a:r>
            <a:endParaRPr lang="it-IT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00037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“Cuan’ che me soi inamorât / al cour al tucava / lascete zî </a:t>
            </a:r>
          </a:p>
          <a:p>
            <a:r>
              <a:rPr lang="it-IT" i="1" dirty="0" smtClean="0">
                <a:solidFill>
                  <a:srgbClr val="FFFF00"/>
                </a:solidFill>
              </a:rPr>
              <a:t>Cjst al è l’amour / Jo ài strengjût i dinç / al cour al à tasût”</a:t>
            </a:r>
          </a:p>
          <a:p>
            <a:r>
              <a:rPr lang="it-IT" dirty="0" smtClean="0"/>
              <a:t>(Quando mi sono innamorato il cuore batteva: lasciati andare, questo è l’amore.</a:t>
            </a:r>
          </a:p>
          <a:p>
            <a:r>
              <a:rPr lang="it-IT" dirty="0" smtClean="0"/>
              <a:t>Io ho stretto i denti, il cuore ha taciuto)</a:t>
            </a:r>
            <a:endParaRPr lang="it-IT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MORTE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214514" y="714362"/>
            <a:ext cx="49292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COLLASSO CARDIOCIRCOLATORIO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toc toc / flebile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toc toc / pì planc.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Ma àstu scrit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nome poesies?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E al bilanciu?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Negativo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Assolutamente negativo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Atent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Cjapa nota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(traduzione simultanea letterale a rendere)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il morto morde la morte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al muart al muart la muart.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E i cocci?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Suoi!</a:t>
            </a:r>
            <a:r>
              <a:rPr lang="it-IT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8708" b="5297"/>
          <a:stretch>
            <a:fillRect/>
          </a:stretch>
        </p:blipFill>
        <p:spPr bwMode="auto">
          <a:xfrm>
            <a:off x="0" y="642924"/>
            <a:ext cx="9144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8708" b="5297"/>
          <a:stretch>
            <a:fillRect/>
          </a:stretch>
        </p:blipFill>
        <p:spPr bwMode="auto">
          <a:xfrm>
            <a:off x="0" y="642924"/>
            <a:ext cx="9144000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MONTEREALE VALCELLINA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9988" t="23948" r="16768" b="21625"/>
          <a:stretch>
            <a:fillRect/>
          </a:stretch>
        </p:blipFill>
        <p:spPr bwMode="auto">
          <a:xfrm>
            <a:off x="3571868" y="1849976"/>
            <a:ext cx="5357850" cy="307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MONTEREALE VALCELLINA</a:t>
            </a:r>
            <a:endParaRPr lang="it-IT" dirty="0"/>
          </a:p>
        </p:txBody>
      </p:sp>
      <p:pic>
        <p:nvPicPr>
          <p:cNvPr id="4098" name="Picture 2" descr="C:\Users\Cristina\Desktop\ImmaginiFriulano\MonterealeValcell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785800"/>
            <a:ext cx="3643338" cy="20393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14876" y="1285866"/>
            <a:ext cx="3581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ISTITUTO COMPRENSIVO</a:t>
            </a:r>
            <a:endParaRPr lang="it-IT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VALCELLINA</a:t>
            </a:r>
            <a:endParaRPr lang="it-IT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 l="12240" t="13062" r="17992" b="17652"/>
          <a:stretch>
            <a:fillRect/>
          </a:stretch>
        </p:blipFill>
        <p:spPr bwMode="auto">
          <a:xfrm>
            <a:off x="571472" y="714362"/>
            <a:ext cx="767685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1000100" y="1785932"/>
            <a:ext cx="785818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>
            <a:off x="6858016" y="4286262"/>
            <a:ext cx="78581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5286380" y="3714758"/>
            <a:ext cx="64294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6143636" y="3429006"/>
            <a:ext cx="71438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VALCELLINA</a:t>
            </a:r>
            <a:endParaRPr lang="it-IT" dirty="0"/>
          </a:p>
        </p:txBody>
      </p:sp>
      <p:pic>
        <p:nvPicPr>
          <p:cNvPr id="5122" name="Picture 2" descr="C:\Users\Cristina\Desktop\ImmaginiFriulano\OrridoMolas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54"/>
            <a:ext cx="3270896" cy="1830892"/>
          </a:xfrm>
          <a:prstGeom prst="rect">
            <a:avLst/>
          </a:prstGeom>
          <a:noFill/>
        </p:spPr>
      </p:pic>
      <p:pic>
        <p:nvPicPr>
          <p:cNvPr id="5123" name="Picture 3" descr="C:\Users\Cristina\Desktop\ImmaginiFriulano\OrridoMolass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986" y="2964857"/>
            <a:ext cx="1630436" cy="2035785"/>
          </a:xfrm>
          <a:prstGeom prst="rect">
            <a:avLst/>
          </a:prstGeom>
          <a:noFill/>
        </p:spPr>
      </p:pic>
      <p:pic>
        <p:nvPicPr>
          <p:cNvPr id="5124" name="Picture 4" descr="C:\Users\Cristina\Desktop\ImmaginiFriulano\StradaValcellin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714362"/>
            <a:ext cx="2926275" cy="4292644"/>
          </a:xfrm>
          <a:prstGeom prst="rect">
            <a:avLst/>
          </a:prstGeom>
          <a:noFill/>
        </p:spPr>
      </p:pic>
      <p:pic>
        <p:nvPicPr>
          <p:cNvPr id="15362" name="Picture 2" descr="C:\Users\Cristina\Desktop\ImmaginiFriulano\StradaValcellin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714362"/>
            <a:ext cx="3929090" cy="211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DIGA DEL VAJON</a:t>
            </a:r>
            <a:endParaRPr lang="it-IT" dirty="0"/>
          </a:p>
        </p:txBody>
      </p:sp>
      <p:pic>
        <p:nvPicPr>
          <p:cNvPr id="8194" name="Picture 2" descr="C:\Users\Cristina\Desktop\ImmaginiFriulano\DigaVaj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53468"/>
            <a:ext cx="2357454" cy="1690032"/>
          </a:xfrm>
          <a:prstGeom prst="rect">
            <a:avLst/>
          </a:prstGeom>
          <a:noFill/>
        </p:spPr>
      </p:pic>
      <p:pic>
        <p:nvPicPr>
          <p:cNvPr id="8197" name="Picture 5" descr="C:\Users\Cristina\Desktop\ImmaginiFriulano\d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62"/>
            <a:ext cx="4714908" cy="2648207"/>
          </a:xfrm>
          <a:prstGeom prst="rect">
            <a:avLst/>
          </a:prstGeom>
          <a:noFill/>
        </p:spPr>
      </p:pic>
      <p:pic>
        <p:nvPicPr>
          <p:cNvPr id="8198" name="Picture 6" descr="C:\Users\Cristina\Desktop\ImmaginiFriulano\DigaVajon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714362"/>
            <a:ext cx="1428760" cy="1428760"/>
          </a:xfrm>
          <a:prstGeom prst="rect">
            <a:avLst/>
          </a:prstGeom>
          <a:noFill/>
        </p:spPr>
      </p:pic>
      <p:pic>
        <p:nvPicPr>
          <p:cNvPr id="8201" name="Picture 9" descr="C:\Users\Cristina\Desktop\ImmaginiFriulano\LagoVajont-1140x6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920" y="2214560"/>
            <a:ext cx="5059079" cy="292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BARCIS</a:t>
            </a:r>
            <a:endParaRPr lang="it-IT" dirty="0"/>
          </a:p>
        </p:txBody>
      </p:sp>
      <p:pic>
        <p:nvPicPr>
          <p:cNvPr id="16387" name="Picture 3" descr="C:\Users\Cristina\Desktop\ImmaginiFriulano\Barc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62"/>
            <a:ext cx="6429420" cy="428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ANDREIS</a:t>
            </a:r>
            <a:endParaRPr lang="it-IT" dirty="0"/>
          </a:p>
        </p:txBody>
      </p:sp>
      <p:pic>
        <p:nvPicPr>
          <p:cNvPr id="14339" name="Picture 3" descr="C:\Users\Cristina\Desktop\ImmaginiFriulano\Andre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84"/>
            <a:ext cx="2790795" cy="1857388"/>
          </a:xfrm>
          <a:prstGeom prst="rect">
            <a:avLst/>
          </a:prstGeom>
          <a:noFill/>
        </p:spPr>
      </p:pic>
      <p:pic>
        <p:nvPicPr>
          <p:cNvPr id="14340" name="Picture 4" descr="C:\Users\Cristina\Desktop\ImmaginiFriulano\Andreis3.jpg"/>
          <p:cNvPicPr>
            <a:picLocks noChangeAspect="1" noChangeArrowheads="1"/>
          </p:cNvPicPr>
          <p:nvPr/>
        </p:nvPicPr>
        <p:blipFill>
          <a:blip r:embed="rId3"/>
          <a:srcRect t="6688"/>
          <a:stretch>
            <a:fillRect/>
          </a:stretch>
        </p:blipFill>
        <p:spPr bwMode="auto">
          <a:xfrm>
            <a:off x="3214678" y="785800"/>
            <a:ext cx="571671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1470</Words>
  <Application>Microsoft Office PowerPoint</Application>
  <PresentationFormat>Presentazione su schermo (16:9)</PresentationFormat>
  <Paragraphs>181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Office Theme</vt:lpstr>
      <vt:lpstr>Picture</vt:lpstr>
      <vt:lpstr>LA POESIA DI FEDERICO TAVAN </vt:lpstr>
      <vt:lpstr>IL FRIULI OGGI</vt:lpstr>
      <vt:lpstr>MONTEREALE VALCELLINA</vt:lpstr>
      <vt:lpstr>MONTEREALE VALCELLINA</vt:lpstr>
      <vt:lpstr>LA VALCELLINA</vt:lpstr>
      <vt:lpstr>LA VALCELLINA</vt:lpstr>
      <vt:lpstr>LA DIGA DEL VAJON</vt:lpstr>
      <vt:lpstr>BARCIS</vt:lpstr>
      <vt:lpstr>ANDREIS</vt:lpstr>
      <vt:lpstr>GRUPPO DI POESIA</vt:lpstr>
      <vt:lpstr>I POETI</vt:lpstr>
      <vt:lpstr>ATTIVITA’ DEL GRUPPO SOT-SORA (1983-1988)</vt:lpstr>
      <vt:lpstr>CIRCOLO CULTURALE MENOCCHIO (1989) </vt:lpstr>
      <vt:lpstr>IL MENOCCHIO</vt:lpstr>
      <vt:lpstr>FEDERICO TAVAN (1949-2013) : IL GENIO E LA PAZZIA</vt:lpstr>
      <vt:lpstr>LE PUBBLICAZIONI</vt:lpstr>
      <vt:lpstr>LA LINGUA</vt:lpstr>
      <vt:lpstr>LE TEMATICHE</vt:lpstr>
      <vt:lpstr>FEDERICO: LA PAZZIA ...</vt:lpstr>
      <vt:lpstr>... E LA POESIA</vt:lpstr>
      <vt:lpstr>IL MONDO E GLI ALTRI</vt:lpstr>
      <vt:lpstr>ANDREIS: IL PAESE...</vt:lpstr>
      <vt:lpstr>ANDREIS: ... E LA NATURA</vt:lpstr>
      <vt:lpstr>ANDREIS:  LA GALLERIA DEL FARA</vt:lpstr>
      <vt:lpstr>FONTANA DI BOSPLANS</vt:lpstr>
      <vt:lpstr>L’ AMORE</vt:lpstr>
      <vt:lpstr>LA MORTE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Cristina Stringaro</dc:creator>
  <cp:lastModifiedBy>Docenti</cp:lastModifiedBy>
  <cp:revision>67</cp:revision>
  <dcterms:created xsi:type="dcterms:W3CDTF">2018-09-26T07:37:05Z</dcterms:created>
  <dcterms:modified xsi:type="dcterms:W3CDTF">2019-06-20T08:19:41Z</dcterms:modified>
</cp:coreProperties>
</file>