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0080625" cy="7559675"/>
  <p:notesSz cx="7772400" cy="10058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800080"/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7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 cap="none">
              <a:ln>
                <a:noFill/>
              </a:ln>
              <a:latin typeface="DejaVu Sans" pitchFamily="2"/>
              <a:ea typeface="Segoe UI" pitchFamily="2"/>
              <a:cs typeface="Tahoma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 cap="none">
              <a:ln>
                <a:noFill/>
              </a:ln>
              <a:latin typeface="DejaVu Sans" pitchFamily="2"/>
              <a:ea typeface="Segoe UI" pitchFamily="2"/>
              <a:cs typeface="Tahoma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 cap="none">
              <a:ln>
                <a:noFill/>
              </a:ln>
              <a:latin typeface="DejaVu Sans" pitchFamily="2"/>
              <a:ea typeface="Segoe UI" pitchFamily="2"/>
              <a:cs typeface="Tahoma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DCA67466-AA50-4C27-98FE-BBE0CA75B107}" type="slidenum">
              <a:t>‹N›</a:t>
            </a:fld>
            <a:endParaRPr lang="it-IT" sz="1400" b="0" i="0" u="none" strike="noStrike" kern="1200" cap="none">
              <a:ln>
                <a:noFill/>
              </a:ln>
              <a:latin typeface="DejaVu Sans" pitchFamily="2"/>
              <a:ea typeface="Segoe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05896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it-IT" sz="1400" kern="1200">
                <a:solidFill>
                  <a:srgbClr val="DDDDDD"/>
                </a:solidFill>
                <a:latin typeface="DejaVu Sans" pitchFamily="2"/>
                <a:ea typeface="Segoe UI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it-IT" sz="1400" kern="1200">
                <a:solidFill>
                  <a:srgbClr val="DDDDDD"/>
                </a:solidFill>
                <a:latin typeface="DejaVu Sans" pitchFamily="2"/>
                <a:ea typeface="Segoe UI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it-IT" sz="1400" kern="1200">
                <a:solidFill>
                  <a:srgbClr val="DDDDDD"/>
                </a:solidFill>
                <a:latin typeface="DejaVu Sans" pitchFamily="2"/>
                <a:ea typeface="Segoe UI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it-IT" sz="1400" kern="1200">
                <a:solidFill>
                  <a:srgbClr val="DDDDDD"/>
                </a:solidFill>
                <a:latin typeface="DejaVu Sans" pitchFamily="2"/>
                <a:ea typeface="Segoe UI" pitchFamily="2"/>
                <a:cs typeface="Tahoma" pitchFamily="2"/>
              </a:defRPr>
            </a:lvl1pPr>
          </a:lstStyle>
          <a:p>
            <a:pPr lvl="0"/>
            <a:fld id="{7A0825F1-36C8-4DF3-AF7D-90DBC939FA3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759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it-IT" sz="2000" b="0" i="0" u="none" strike="noStrike" kern="1200" cap="none">
        <a:ln>
          <a:noFill/>
        </a:ln>
        <a:latin typeface="DejaVu Sans Condensed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FD15E04-CBD3-4CA0-8CCA-E10A98331E4C}" type="slidenum">
              <a:t>1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866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648170A-089D-4D08-9D69-9ED0CE948BC3}" type="slidenum">
              <a:t>2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265762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EC889B7-9E20-432B-BCD4-A30C59F5FC8C}" type="slidenum">
              <a:t>3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6991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45965CA-2353-41E3-B6FE-FB721AA4DBD6}" type="slidenum">
              <a:t>4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 dirty="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2202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078" y="1237197"/>
            <a:ext cx="7560469" cy="2631887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21B67D-3D0F-46DD-B538-C9FA889F19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86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205CEA-BD6E-4A74-9F7A-6B7DFC8DD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78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13947" y="402483"/>
            <a:ext cx="2173635" cy="64064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93043" y="402483"/>
            <a:ext cx="6394896" cy="64064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E1C040-E864-42C8-AFE3-46AB5D32C1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23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B34EC7-2C4F-402B-B842-20C3D3BE0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10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793" y="5059034"/>
            <a:ext cx="8694539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3C4AF8-3A49-4B94-8D24-8F8131D29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492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93043" y="2012414"/>
            <a:ext cx="4284266" cy="479654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3316" y="2012414"/>
            <a:ext cx="4284266" cy="479654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5ADC9F-563D-4AE5-AE3B-AC1CA6101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36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356" y="402483"/>
            <a:ext cx="8694539" cy="14611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4357" y="1853171"/>
            <a:ext cx="4264576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4357" y="2761381"/>
            <a:ext cx="4264576" cy="406157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316" y="1853171"/>
            <a:ext cx="4285579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316" y="2761381"/>
            <a:ext cx="4285579" cy="406157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0CFFFC-055C-4095-A4BC-AD85E28819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39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2C03B6-0916-4593-AF6B-648E7900C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60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3940BF1-D563-4AA4-A5A9-2271DCFECE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13354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579" y="1088454"/>
            <a:ext cx="5103316" cy="5372269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4356" y="2267902"/>
            <a:ext cx="3251264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7BE9265-AD3D-4615-89DB-ED67801937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0463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5579" y="1088454"/>
            <a:ext cx="5103316" cy="5372269"/>
          </a:xfrm>
        </p:spPr>
        <p:txBody>
          <a:bodyPr/>
          <a:lstStyle>
            <a:lvl1pPr marL="0" indent="0">
              <a:buNone/>
              <a:defRPr sz="2646"/>
            </a:lvl1pPr>
            <a:lvl2pPr marL="378013" indent="0">
              <a:buNone/>
              <a:defRPr sz="2315"/>
            </a:lvl2pPr>
            <a:lvl3pPr marL="756026" indent="0">
              <a:buNone/>
              <a:defRPr sz="198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4356" y="2267902"/>
            <a:ext cx="3251264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BE319B-9A4F-4E62-9962-0AEA8E24E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07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93043" y="402483"/>
            <a:ext cx="869453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043" y="2012414"/>
            <a:ext cx="869453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93043" y="7006699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39207" y="7006699"/>
            <a:ext cx="340221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119441" y="7006699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EE1C040-E864-42C8-AFE3-46AB5D32C1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7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064" y="718858"/>
            <a:ext cx="4131471" cy="2313624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290320" y="4646455"/>
            <a:ext cx="79451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 err="1" smtClean="0"/>
              <a:t>Kahoot</a:t>
            </a:r>
            <a:r>
              <a:rPr lang="it-IT" sz="2800" dirty="0" smtClean="0"/>
              <a:t>! al è une </a:t>
            </a:r>
            <a:r>
              <a:rPr lang="it-IT" sz="2800" dirty="0" err="1" smtClean="0"/>
              <a:t>plateforme</a:t>
            </a:r>
            <a:r>
              <a:rPr lang="it-IT" sz="2800" dirty="0" smtClean="0"/>
              <a:t> di ‘</a:t>
            </a:r>
            <a:r>
              <a:rPr lang="it-IT" sz="2800" dirty="0" err="1" smtClean="0"/>
              <a:t>Blended</a:t>
            </a:r>
            <a:r>
              <a:rPr lang="it-IT" sz="2800" dirty="0" smtClean="0"/>
              <a:t> Learning’, di </a:t>
            </a:r>
            <a:r>
              <a:rPr lang="it-IT" sz="2800" dirty="0" err="1" smtClean="0"/>
              <a:t>stamp</a:t>
            </a:r>
            <a:r>
              <a:rPr lang="it-IT" sz="2800" dirty="0" smtClean="0"/>
              <a:t> </a:t>
            </a:r>
            <a:r>
              <a:rPr lang="it-IT" sz="2800" dirty="0" err="1" smtClean="0"/>
              <a:t>colaboratîf</a:t>
            </a:r>
            <a:r>
              <a:rPr lang="it-IT" sz="2800" dirty="0" smtClean="0"/>
              <a:t> che e </a:t>
            </a:r>
            <a:r>
              <a:rPr lang="it-IT" sz="2800" dirty="0" err="1" smtClean="0"/>
              <a:t>permet</a:t>
            </a:r>
            <a:r>
              <a:rPr lang="it-IT" sz="2800" dirty="0" smtClean="0"/>
              <a:t> ai </a:t>
            </a:r>
            <a:r>
              <a:rPr lang="it-IT" sz="2800" dirty="0" err="1" smtClean="0"/>
              <a:t>fruts</a:t>
            </a:r>
            <a:r>
              <a:rPr lang="it-IT" sz="2800" dirty="0" smtClean="0"/>
              <a:t> di </a:t>
            </a:r>
            <a:r>
              <a:rPr lang="it-IT" sz="2800" dirty="0" err="1" smtClean="0"/>
              <a:t>creâ</a:t>
            </a:r>
            <a:r>
              <a:rPr lang="it-IT" sz="2800" dirty="0" smtClean="0"/>
              <a:t> e </a:t>
            </a:r>
            <a:r>
              <a:rPr lang="it-IT" sz="2800" dirty="0" err="1" smtClean="0"/>
              <a:t>doprâ</a:t>
            </a:r>
            <a:r>
              <a:rPr lang="it-IT" sz="2800" dirty="0" smtClean="0"/>
              <a:t>, a </a:t>
            </a:r>
            <a:r>
              <a:rPr lang="it-IT" sz="2800" dirty="0" err="1" smtClean="0"/>
              <a:t>titul</a:t>
            </a:r>
            <a:r>
              <a:rPr lang="it-IT" sz="2800" dirty="0" smtClean="0"/>
              <a:t> </a:t>
            </a:r>
            <a:r>
              <a:rPr lang="it-IT" sz="2800" dirty="0" err="1" smtClean="0"/>
              <a:t>gratuit</a:t>
            </a:r>
            <a:r>
              <a:rPr lang="it-IT" sz="2800" dirty="0" smtClean="0"/>
              <a:t>, test, quiz, </a:t>
            </a:r>
            <a:r>
              <a:rPr lang="it-IT" sz="2800" dirty="0" err="1" smtClean="0"/>
              <a:t>discussions</a:t>
            </a:r>
            <a:r>
              <a:rPr lang="it-IT" sz="2800" dirty="0" smtClean="0"/>
              <a:t>, </a:t>
            </a:r>
            <a:r>
              <a:rPr lang="it-IT" sz="2800" dirty="0" err="1" smtClean="0"/>
              <a:t>sondaçs</a:t>
            </a:r>
            <a:r>
              <a:rPr lang="it-IT" sz="2800" dirty="0" smtClean="0"/>
              <a:t> on line. 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290320" y="3617903"/>
            <a:ext cx="7945120" cy="7078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i="1" dirty="0" smtClean="0"/>
              <a:t>Ce </a:t>
            </a:r>
            <a:r>
              <a:rPr lang="it-IT" sz="4000" b="1" i="1" dirty="0" err="1" smtClean="0"/>
              <a:t>isal</a:t>
            </a:r>
            <a:r>
              <a:rPr lang="it-IT" sz="4000" b="1" i="1" dirty="0" smtClean="0"/>
              <a:t> ‘</a:t>
            </a:r>
            <a:r>
              <a:rPr lang="it-IT" sz="4000" b="1" i="1" dirty="0" err="1" smtClean="0"/>
              <a:t>Kahoot</a:t>
            </a:r>
            <a:r>
              <a:rPr lang="it-IT" sz="4000" b="1" i="1" dirty="0" smtClean="0"/>
              <a:t>!’ ?</a:t>
            </a:r>
            <a:endParaRPr lang="it-IT" sz="40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5D78C0-D086-47E9-8FB5-14FA2BC3A1F1}" type="slidenum">
              <a:t>2</a:t>
            </a:fld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583307" y="756572"/>
            <a:ext cx="84791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marR="0" lvl="0" algn="just" defTabSz="179388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dirty="0" err="1">
                <a:ea typeface="Segoe UI" pitchFamily="2"/>
                <a:cs typeface="Tahoma" pitchFamily="2"/>
              </a:rPr>
              <a:t>Chest</a:t>
            </a:r>
            <a:r>
              <a:rPr lang="it-IT" sz="2800" dirty="0">
                <a:ea typeface="Segoe UI" pitchFamily="2"/>
                <a:cs typeface="Tahoma" pitchFamily="2"/>
              </a:rPr>
              <a:t> ‘</a:t>
            </a:r>
            <a:r>
              <a:rPr lang="it-IT" sz="2800" dirty="0" err="1">
                <a:ea typeface="Segoe UI" pitchFamily="2"/>
                <a:cs typeface="Tahoma" pitchFamily="2"/>
              </a:rPr>
              <a:t>tool</a:t>
            </a:r>
            <a:r>
              <a:rPr lang="it-IT" sz="2800" dirty="0">
                <a:ea typeface="Segoe UI" pitchFamily="2"/>
                <a:cs typeface="Tahoma" pitchFamily="2"/>
              </a:rPr>
              <a:t>’ al è par </a:t>
            </a:r>
            <a:r>
              <a:rPr lang="it-IT" sz="2800" dirty="0" err="1">
                <a:ea typeface="Segoe UI" pitchFamily="2"/>
                <a:cs typeface="Tahoma" pitchFamily="2"/>
              </a:rPr>
              <a:t>inglês</a:t>
            </a:r>
            <a:r>
              <a:rPr lang="it-IT" sz="2800" dirty="0">
                <a:ea typeface="Segoe UI" pitchFamily="2"/>
                <a:cs typeface="Tahoma" pitchFamily="2"/>
              </a:rPr>
              <a:t> ma la </a:t>
            </a:r>
            <a:r>
              <a:rPr lang="it-IT" sz="2800" dirty="0" err="1" smtClean="0">
                <a:ea typeface="Segoe UI" pitchFamily="2"/>
                <a:cs typeface="Tahoma" pitchFamily="2"/>
              </a:rPr>
              <a:t>interface</a:t>
            </a:r>
            <a:r>
              <a:rPr lang="it-IT" sz="2800" dirty="0" smtClean="0">
                <a:ea typeface="Segoe UI" pitchFamily="2"/>
                <a:cs typeface="Tahoma" pitchFamily="2"/>
              </a:rPr>
              <a:t> e </a:t>
            </a:r>
            <a:r>
              <a:rPr lang="it-IT" sz="2800" dirty="0">
                <a:ea typeface="Segoe UI" pitchFamily="2"/>
                <a:cs typeface="Tahoma" pitchFamily="2"/>
              </a:rPr>
              <a:t>je semplice </a:t>
            </a:r>
            <a:r>
              <a:rPr lang="it-IT" sz="2800" dirty="0" smtClean="0">
                <a:ea typeface="Segoe UI" pitchFamily="2"/>
                <a:cs typeface="Tahoma" pitchFamily="2"/>
              </a:rPr>
              <a:t>e </a:t>
            </a:r>
            <a:r>
              <a:rPr lang="it-IT" sz="2800" dirty="0">
                <a:ea typeface="Segoe UI" pitchFamily="2"/>
                <a:cs typeface="Tahoma" pitchFamily="2"/>
              </a:rPr>
              <a:t>i </a:t>
            </a:r>
            <a:r>
              <a:rPr lang="it-IT" sz="2800" dirty="0" err="1">
                <a:ea typeface="Segoe UI" pitchFamily="2"/>
                <a:cs typeface="Tahoma" pitchFamily="2"/>
              </a:rPr>
              <a:t>comants</a:t>
            </a:r>
            <a:r>
              <a:rPr lang="it-IT" sz="2800" dirty="0">
                <a:ea typeface="Segoe UI" pitchFamily="2"/>
                <a:cs typeface="Tahoma" pitchFamily="2"/>
              </a:rPr>
              <a:t> </a:t>
            </a:r>
            <a:r>
              <a:rPr lang="it-IT" sz="2800" dirty="0" smtClean="0">
                <a:ea typeface="Segoe UI" pitchFamily="2"/>
                <a:cs typeface="Tahoma" pitchFamily="2"/>
              </a:rPr>
              <a:t>a son </a:t>
            </a:r>
            <a:r>
              <a:rPr lang="it-IT" sz="2800" dirty="0" err="1" smtClean="0">
                <a:ea typeface="Segoe UI" pitchFamily="2"/>
                <a:cs typeface="Tahoma" pitchFamily="2"/>
              </a:rPr>
              <a:t>intuitîfs</a:t>
            </a:r>
            <a:r>
              <a:rPr lang="it-IT" sz="2800" dirty="0">
                <a:ea typeface="Segoe UI" pitchFamily="2"/>
                <a:cs typeface="Tahoma" pitchFamily="2"/>
              </a:rPr>
              <a:t>.  </a:t>
            </a:r>
          </a:p>
          <a:p>
            <a:pPr marL="365125" marR="0" lvl="0" algn="just" defTabSz="179388" hangingPunct="0">
              <a:spcBef>
                <a:spcPts val="0"/>
              </a:spcBef>
              <a:spcAft>
                <a:spcPts val="0"/>
              </a:spcAft>
              <a:buNone/>
            </a:pPr>
            <a:endParaRPr lang="it-IT" sz="1600" dirty="0">
              <a:ea typeface="Segoe UI" pitchFamily="2"/>
              <a:cs typeface="Tahoma" pitchFamily="2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64587" y="4622800"/>
            <a:ext cx="9032240" cy="190821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R="0" lvl="0" algn="ctr" defTabSz="179388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err="1" smtClean="0">
                <a:ea typeface="Segoe UI" pitchFamily="2"/>
                <a:cs typeface="Tahoma" pitchFamily="2"/>
              </a:rPr>
              <a:t>Duncje</a:t>
            </a:r>
            <a:r>
              <a:rPr lang="it-IT" sz="2400" dirty="0" smtClean="0">
                <a:ea typeface="Segoe UI" pitchFamily="2"/>
                <a:cs typeface="Tahoma" pitchFamily="2"/>
              </a:rPr>
              <a:t> no tu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âs</a:t>
            </a:r>
            <a:r>
              <a:rPr lang="it-IT" sz="2400" dirty="0" smtClean="0">
                <a:ea typeface="Segoe UI" pitchFamily="2"/>
                <a:cs typeface="Tahoma" pitchFamily="2"/>
              </a:rPr>
              <a:t> di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scoragjâti</a:t>
            </a:r>
            <a:r>
              <a:rPr lang="it-IT" sz="2400" dirty="0" smtClean="0">
                <a:ea typeface="Segoe UI" pitchFamily="2"/>
                <a:cs typeface="Tahoma" pitchFamily="2"/>
              </a:rPr>
              <a:t>,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regjistriti</a:t>
            </a:r>
            <a:r>
              <a:rPr lang="it-IT" sz="2400" dirty="0" smtClean="0">
                <a:ea typeface="Segoe UI" pitchFamily="2"/>
                <a:cs typeface="Tahoma" pitchFamily="2"/>
              </a:rPr>
              <a:t> sul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sît</a:t>
            </a:r>
            <a:endParaRPr lang="it-IT" sz="2400" dirty="0" smtClean="0">
              <a:ea typeface="Segoe UI" pitchFamily="2"/>
              <a:cs typeface="Tahoma" pitchFamily="2"/>
            </a:endParaRPr>
          </a:p>
          <a:p>
            <a:pPr marR="0" lvl="0" algn="ctr" defTabSz="179388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 smtClean="0">
                <a:solidFill>
                  <a:srgbClr val="0000FF"/>
                </a:solidFill>
                <a:ea typeface="Segoe UI" pitchFamily="2"/>
                <a:cs typeface="Tahoma" pitchFamily="2"/>
              </a:rPr>
              <a:t>https://getkahoot.com/</a:t>
            </a:r>
            <a:r>
              <a:rPr lang="it-IT" sz="2400" dirty="0" smtClean="0">
                <a:ea typeface="Segoe UI" pitchFamily="2"/>
                <a:cs typeface="Tahoma" pitchFamily="2"/>
              </a:rPr>
              <a:t> </a:t>
            </a:r>
          </a:p>
          <a:p>
            <a:pPr marR="0" lvl="0" algn="ctr" defTabSz="179388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smtClean="0">
                <a:ea typeface="Segoe UI" pitchFamily="2"/>
                <a:cs typeface="Tahoma" pitchFamily="2"/>
              </a:rPr>
              <a:t>e prove a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doprâlu</a:t>
            </a:r>
            <a:r>
              <a:rPr lang="it-IT" sz="2400" dirty="0" smtClean="0">
                <a:ea typeface="Segoe UI" pitchFamily="2"/>
                <a:cs typeface="Tahoma" pitchFamily="2"/>
              </a:rPr>
              <a:t>, al è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pardabon</a:t>
            </a:r>
            <a:r>
              <a:rPr lang="it-IT" sz="2400" dirty="0" smtClean="0">
                <a:ea typeface="Segoe UI" pitchFamily="2"/>
                <a:cs typeface="Tahoma" pitchFamily="2"/>
              </a:rPr>
              <a:t>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facil</a:t>
            </a:r>
            <a:r>
              <a:rPr lang="it-IT" sz="2400" dirty="0" smtClean="0">
                <a:ea typeface="Segoe UI" pitchFamily="2"/>
                <a:cs typeface="Tahoma" pitchFamily="2"/>
              </a:rPr>
              <a:t>. </a:t>
            </a:r>
          </a:p>
          <a:p>
            <a:pPr marR="0" lvl="0" algn="ctr" defTabSz="179388" hangingPunct="0">
              <a:spcBef>
                <a:spcPts val="0"/>
              </a:spcBef>
              <a:spcAft>
                <a:spcPts val="0"/>
              </a:spcAft>
              <a:buNone/>
            </a:pPr>
            <a:endParaRPr lang="it-IT" sz="2400" dirty="0" smtClean="0">
              <a:ea typeface="Segoe UI" pitchFamily="2"/>
              <a:cs typeface="Tahoma" pitchFamily="2"/>
            </a:endParaRPr>
          </a:p>
          <a:p>
            <a:pPr marR="0" lvl="0" algn="ctr" defTabSz="179388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 dirty="0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Il tutorial ti </a:t>
            </a:r>
            <a:r>
              <a:rPr lang="it-IT" sz="2200" b="1" dirty="0" err="1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permetarà</a:t>
            </a:r>
            <a:r>
              <a:rPr lang="it-IT" sz="2200" b="1" dirty="0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 di </a:t>
            </a:r>
            <a:r>
              <a:rPr lang="it-IT" sz="2200" b="1" dirty="0" err="1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vê</a:t>
            </a:r>
            <a:r>
              <a:rPr lang="it-IT" sz="2200" b="1" dirty="0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 une </a:t>
            </a:r>
            <a:r>
              <a:rPr lang="it-IT" sz="2200" b="1" dirty="0" err="1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vuide</a:t>
            </a:r>
            <a:r>
              <a:rPr lang="it-IT" sz="2200" b="1" dirty="0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 par un </a:t>
            </a:r>
            <a:r>
              <a:rPr lang="it-IT" sz="2200" b="1" dirty="0" err="1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prin</a:t>
            </a:r>
            <a:r>
              <a:rPr lang="it-IT" sz="2200" b="1" dirty="0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 </a:t>
            </a:r>
            <a:r>
              <a:rPr lang="it-IT" sz="2200" b="1" dirty="0" err="1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svicinament</a:t>
            </a:r>
            <a:r>
              <a:rPr lang="it-IT" sz="2200" b="1" dirty="0" smtClean="0">
                <a:solidFill>
                  <a:srgbClr val="800080"/>
                </a:solidFill>
                <a:latin typeface="Rockwell" panose="02060603020205020403" pitchFamily="18" charset="0"/>
                <a:ea typeface="Segoe UI" pitchFamily="2"/>
                <a:cs typeface="Tahoma" pitchFamily="2"/>
              </a:rPr>
              <a:t>.</a:t>
            </a:r>
            <a:endParaRPr lang="it-IT" sz="2200" b="1" dirty="0">
              <a:solidFill>
                <a:srgbClr val="800080"/>
              </a:solidFill>
              <a:latin typeface="Rockwell" panose="02060603020205020403" pitchFamily="18" charset="0"/>
              <a:ea typeface="Segoe UI" pitchFamily="2"/>
              <a:cs typeface="Tahoma" pitchFamily="2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843" y="1956901"/>
            <a:ext cx="4459917" cy="24651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C54872-4307-42AE-A06C-63BAD0F12E2B}" type="slidenum">
              <a:t>3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148080" y="1717040"/>
            <a:ext cx="8592789" cy="4798061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algn="just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2400" b="0" i="0" u="none" strike="noStrike" kern="1200" cap="none" dirty="0" smtClean="0">
                <a:ln>
                  <a:noFill/>
                </a:ln>
                <a:ea typeface="Segoe UI" pitchFamily="2"/>
                <a:cs typeface="Tahoma" pitchFamily="2"/>
              </a:rPr>
              <a:t>Al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pues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sei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doprât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:</a:t>
            </a:r>
          </a:p>
          <a:p>
            <a:pPr marL="0" marR="0" lvl="0" indent="0" algn="just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- par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atuâ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la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Didatiche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Ribaltade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(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Flipped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Classroom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),</a:t>
            </a:r>
          </a:p>
          <a:p>
            <a:pPr marL="0" marR="0" lvl="0" indent="0" algn="just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- par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verificâ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la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comprension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inte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valutazion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formative,</a:t>
            </a:r>
          </a:p>
          <a:p>
            <a:pPr marL="0" marR="0" lvl="0" indent="0" algn="just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- par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monitorâ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progrès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di ogni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arlêf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viers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obietîfs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di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aprendiment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,</a:t>
            </a:r>
          </a:p>
          <a:p>
            <a:pPr marL="0" marR="0" lvl="0" indent="0" algn="just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- par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identificâ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ponts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di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fuarce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e di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debilece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rispiet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a un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argoment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,</a:t>
            </a:r>
          </a:p>
          <a:p>
            <a:pPr marL="173038" marR="0" lvl="0" indent="-173038" algn="just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  <a:defRPr sz="1800"/>
            </a:pPr>
            <a:r>
              <a:rPr lang="it-IT" sz="2400" b="0" i="0" u="none" strike="noStrike" kern="1200" cap="none" dirty="0" smtClean="0">
                <a:ln>
                  <a:noFill/>
                </a:ln>
                <a:ea typeface="Segoe UI" pitchFamily="2"/>
                <a:cs typeface="Tahoma" pitchFamily="2"/>
              </a:rPr>
              <a:t>par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individuâ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setôrs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li che i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arlêfs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a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podaressin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vê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beneficis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smtClean="0">
                <a:ln>
                  <a:noFill/>
                </a:ln>
                <a:ea typeface="Segoe UI" pitchFamily="2"/>
                <a:cs typeface="Tahoma" pitchFamily="2"/>
              </a:rPr>
              <a:t/>
            </a:r>
            <a:br>
              <a:rPr lang="it-IT" sz="2400" b="0" i="0" u="none" strike="noStrike" kern="1200" cap="none" dirty="0" smtClean="0">
                <a:ln>
                  <a:noFill/>
                </a:ln>
                <a:ea typeface="Segoe UI" pitchFamily="2"/>
                <a:cs typeface="Tahoma" pitchFamily="2"/>
              </a:rPr>
            </a:br>
            <a:r>
              <a:rPr lang="it-IT" sz="2400" b="0" i="0" u="none" strike="noStrike" kern="1200" cap="none" dirty="0" smtClean="0">
                <a:ln>
                  <a:noFill/>
                </a:ln>
                <a:ea typeface="Segoe UI" pitchFamily="2"/>
                <a:cs typeface="Tahoma" pitchFamily="2"/>
              </a:rPr>
              <a:t>di 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un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aprofondiment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cul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insegnant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smtClean="0">
                <a:ln>
                  <a:noFill/>
                </a:ln>
                <a:ea typeface="Segoe UI" pitchFamily="2"/>
                <a:cs typeface="Tahoma" pitchFamily="2"/>
              </a:rPr>
              <a:t>e, 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se al </a:t>
            </a:r>
            <a:r>
              <a:rPr lang="it-IT" sz="2400" b="0" i="0" u="none" strike="noStrike" kern="1200" cap="none" dirty="0" err="1" smtClean="0">
                <a:ln>
                  <a:noFill/>
                </a:ln>
                <a:ea typeface="Segoe UI" pitchFamily="2"/>
                <a:cs typeface="Tahoma" pitchFamily="2"/>
              </a:rPr>
              <a:t>covente</a:t>
            </a:r>
            <a:r>
              <a:rPr lang="it-IT" sz="2400" b="0" i="0" u="none" strike="noStrike" kern="1200" cap="none" dirty="0" smtClean="0">
                <a:ln>
                  <a:noFill/>
                </a:ln>
                <a:ea typeface="Segoe UI" pitchFamily="2"/>
                <a:cs typeface="Tahoma" pitchFamily="2"/>
              </a:rPr>
              <a:t>, </a:t>
            </a:r>
            <a:r>
              <a:rPr lang="it-IT" sz="2400" b="0" i="0" u="none" strike="noStrike" kern="1200" cap="none" dirty="0" err="1" smtClean="0">
                <a:ln>
                  <a:noFill/>
                </a:ln>
                <a:ea typeface="Segoe UI" pitchFamily="2"/>
                <a:cs typeface="Tahoma" pitchFamily="2"/>
              </a:rPr>
              <a:t>jemplâ</a:t>
            </a:r>
            <a:r>
              <a:rPr lang="it-IT" sz="2400" dirty="0">
                <a:ea typeface="Segoe UI" pitchFamily="2"/>
                <a:cs typeface="Tahoma" pitchFamily="2"/>
              </a:rPr>
              <a:t/>
            </a:r>
            <a:br>
              <a:rPr lang="it-IT" sz="2400" dirty="0">
                <a:ea typeface="Segoe UI" pitchFamily="2"/>
                <a:cs typeface="Tahoma" pitchFamily="2"/>
              </a:rPr>
            </a:br>
            <a:r>
              <a:rPr lang="it-IT" sz="2400" b="0" i="0" u="none" strike="noStrike" kern="1200" cap="none" dirty="0" err="1" smtClean="0">
                <a:ln>
                  <a:noFill/>
                </a:ln>
                <a:ea typeface="Segoe UI" pitchFamily="2"/>
                <a:cs typeface="Tahoma" pitchFamily="2"/>
              </a:rPr>
              <a:t>lis</a:t>
            </a:r>
            <a:r>
              <a:rPr lang="it-IT" sz="2400" b="0" i="0" u="none" strike="noStrike" kern="1200" cap="none" dirty="0" smtClean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lôr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 </a:t>
            </a:r>
            <a:r>
              <a:rPr lang="it-IT" sz="2400" b="0" i="0" u="none" strike="noStrike" kern="1200" cap="none" dirty="0" err="1">
                <a:ln>
                  <a:noFill/>
                </a:ln>
                <a:ea typeface="Segoe UI" pitchFamily="2"/>
                <a:cs typeface="Tahoma" pitchFamily="2"/>
              </a:rPr>
              <a:t>lacunis</a:t>
            </a:r>
            <a:r>
              <a:rPr lang="it-IT" sz="2400" b="0" i="0" u="none" strike="noStrike" kern="1200" cap="none" dirty="0">
                <a:ln>
                  <a:noFill/>
                </a:ln>
                <a:ea typeface="Segoe UI" pitchFamily="2"/>
                <a:cs typeface="Tahoma" pitchFamily="2"/>
              </a:rPr>
              <a:t>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48080" y="871499"/>
            <a:ext cx="7945120" cy="7078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i="1" dirty="0" err="1" smtClean="0"/>
              <a:t>Parcè</a:t>
            </a:r>
            <a:r>
              <a:rPr lang="it-IT" sz="4000" b="1" i="1" dirty="0" smtClean="0"/>
              <a:t> </a:t>
            </a:r>
            <a:r>
              <a:rPr lang="it-IT" sz="4000" b="1" i="1" dirty="0" err="1" smtClean="0"/>
              <a:t>doprâ</a:t>
            </a:r>
            <a:r>
              <a:rPr lang="it-IT" sz="4000" b="1" i="1" dirty="0" smtClean="0"/>
              <a:t> ‘</a:t>
            </a:r>
            <a:r>
              <a:rPr lang="it-IT" sz="4000" b="1" i="1" dirty="0" err="1" smtClean="0"/>
              <a:t>Kahoot</a:t>
            </a:r>
            <a:r>
              <a:rPr lang="it-IT" sz="4000" b="1" i="1" dirty="0" smtClean="0"/>
              <a:t>!’ ?</a:t>
            </a:r>
            <a:endParaRPr lang="it-IT" sz="40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E6D5B4-A825-431F-826A-AB199594847C}" type="slidenum">
              <a:t>4</a:t>
            </a:fld>
            <a:endParaRPr lang="it-IT"/>
          </a:p>
        </p:txBody>
      </p:sp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1148080" y="1872292"/>
            <a:ext cx="8351520" cy="757130"/>
          </a:xfrm>
        </p:spPr>
        <p:txBody>
          <a:bodyPr wrap="square">
            <a:spAutoFit/>
          </a:bodyPr>
          <a:lstStyle/>
          <a:p>
            <a:r>
              <a:rPr lang="it-IT" sz="2400" cap="none" spc="0" dirty="0" err="1" smtClean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Kahoot</a:t>
            </a:r>
            <a:r>
              <a:rPr lang="it-IT" sz="2400" cap="none" spc="0" dirty="0" smtClean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! </a:t>
            </a:r>
            <a:r>
              <a:rPr lang="it-IT" sz="2400" cap="none" spc="0" dirty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a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l è </a:t>
            </a:r>
            <a:r>
              <a:rPr lang="it-IT" sz="2400" cap="none" spc="0" dirty="0" err="1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util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 </a:t>
            </a:r>
            <a:r>
              <a:rPr lang="it-IT" sz="2400" cap="none" spc="0" dirty="0" err="1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ancje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 par </a:t>
            </a:r>
            <a:r>
              <a:rPr lang="it-IT" sz="2400" cap="none" spc="0" dirty="0" err="1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introdusi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 </a:t>
            </a:r>
            <a:r>
              <a:rPr lang="it-IT" sz="2400" cap="none" spc="0" dirty="0" err="1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gnûfs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 </a:t>
            </a:r>
            <a:r>
              <a:rPr lang="it-IT" sz="2400" cap="none" spc="0" dirty="0" err="1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argoments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 e </a:t>
            </a:r>
            <a:r>
              <a:rPr lang="it-IT" sz="2400" cap="none" spc="0" dirty="0" err="1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judâ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 tal </a:t>
            </a:r>
            <a:r>
              <a:rPr lang="it-IT" sz="2400" cap="none" spc="0" dirty="0" err="1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aprendiment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 di </a:t>
            </a:r>
            <a:r>
              <a:rPr lang="it-IT" sz="2400" cap="none" spc="0" dirty="0" err="1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gnûfs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 </a:t>
            </a:r>
            <a:r>
              <a:rPr lang="it-IT" sz="2400" cap="none" spc="0" dirty="0" err="1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concets</a:t>
            </a:r>
            <a:r>
              <a:rPr lang="it-IT" sz="2400" cap="none" spc="0" dirty="0" smtClean="0">
                <a:solidFill>
                  <a:srgbClr val="000000"/>
                </a:solidFill>
                <a:latin typeface="Gill Sans MT" panose="020B0502020104020203" pitchFamily="34" charset="0"/>
                <a:ea typeface="Segoe UI" pitchFamily="2"/>
                <a:cs typeface="Tahoma" pitchFamily="2"/>
              </a:rPr>
              <a:t>!</a:t>
            </a:r>
            <a:endParaRPr lang="it-IT" sz="2400" cap="none" spc="0" dirty="0">
              <a:latin typeface="Gill Sans MT" panose="020B0502020104020203" pitchFamily="34" charset="0"/>
            </a:endParaRP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703263" y="2648788"/>
            <a:ext cx="8389937" cy="599598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buClr>
                <a:srgbClr val="666666"/>
              </a:buClr>
              <a:buSzPct val="45000"/>
              <a:buNone/>
            </a:pPr>
            <a:r>
              <a:rPr lang="it-IT" sz="2400" dirty="0" smtClean="0">
                <a:solidFill>
                  <a:srgbClr val="000000"/>
                </a:solidFill>
                <a:ea typeface="Segoe UI" pitchFamily="2"/>
                <a:cs typeface="Tahoma" pitchFamily="2"/>
              </a:rPr>
              <a:t>       </a:t>
            </a:r>
            <a:r>
              <a:rPr lang="it-IT" sz="2400" dirty="0" smtClean="0">
                <a:ea typeface="Segoe UI" pitchFamily="2"/>
                <a:cs typeface="Tahoma" pitchFamily="2"/>
              </a:rPr>
              <a:t>Al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pues</a:t>
            </a:r>
            <a:r>
              <a:rPr lang="it-IT" sz="2400" dirty="0" smtClean="0">
                <a:ea typeface="Segoe UI" pitchFamily="2"/>
                <a:cs typeface="Tahoma" pitchFamily="2"/>
              </a:rPr>
              <a:t>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jessi</a:t>
            </a:r>
            <a:r>
              <a:rPr lang="it-IT" sz="2400" dirty="0" smtClean="0">
                <a:ea typeface="Segoe UI" pitchFamily="2"/>
                <a:cs typeface="Tahoma" pitchFamily="2"/>
              </a:rPr>
              <a:t> un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jutori</a:t>
            </a:r>
            <a:r>
              <a:rPr lang="it-IT" sz="2400" dirty="0" smtClean="0">
                <a:ea typeface="Segoe UI" pitchFamily="2"/>
                <a:cs typeface="Tahoma" pitchFamily="2"/>
              </a:rPr>
              <a:t>…</a:t>
            </a:r>
          </a:p>
          <a:p>
            <a:pPr marL="2601913" lvl="0" algn="just">
              <a:lnSpc>
                <a:spcPct val="100000"/>
              </a:lnSpc>
              <a:buClr>
                <a:srgbClr val="666666"/>
              </a:buClr>
              <a:buSzPct val="45000"/>
            </a:pPr>
            <a:r>
              <a:rPr lang="it-IT" sz="2400" dirty="0" smtClean="0">
                <a:ea typeface="Segoe UI" pitchFamily="2"/>
                <a:cs typeface="Tahoma" pitchFamily="2"/>
              </a:rPr>
              <a:t>par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fâ</a:t>
            </a:r>
            <a:r>
              <a:rPr lang="it-IT" sz="2400" dirty="0" smtClean="0">
                <a:ea typeface="Segoe UI" pitchFamily="2"/>
                <a:cs typeface="Tahoma" pitchFamily="2"/>
              </a:rPr>
              <a:t> </a:t>
            </a:r>
            <a:r>
              <a:rPr lang="it-IT" sz="2400" dirty="0" err="1" smtClean="0">
                <a:ea typeface="Segoe UI" pitchFamily="2"/>
                <a:cs typeface="Tahoma" pitchFamily="2"/>
              </a:rPr>
              <a:t>esercitazions</a:t>
            </a:r>
            <a:r>
              <a:rPr lang="it-IT" sz="2400" dirty="0" smtClean="0">
                <a:ea typeface="Segoe UI" pitchFamily="2"/>
                <a:cs typeface="Tahoma" pitchFamily="2"/>
              </a:rPr>
              <a:t> </a:t>
            </a:r>
            <a:r>
              <a:rPr lang="it-IT" sz="2400" dirty="0" err="1">
                <a:ea typeface="Segoe UI" pitchFamily="2"/>
                <a:cs typeface="Tahoma" pitchFamily="2"/>
              </a:rPr>
              <a:t>prin</a:t>
            </a:r>
            <a:r>
              <a:rPr lang="it-IT" sz="2400" dirty="0">
                <a:ea typeface="Segoe UI" pitchFamily="2"/>
                <a:cs typeface="Tahoma" pitchFamily="2"/>
              </a:rPr>
              <a:t> di une verifiche, </a:t>
            </a:r>
            <a:endParaRPr lang="it-IT" sz="2400" dirty="0" smtClean="0">
              <a:ea typeface="Segoe UI" pitchFamily="2"/>
              <a:cs typeface="Tahoma" pitchFamily="2"/>
            </a:endParaRPr>
          </a:p>
          <a:p>
            <a:pPr marL="2333625" lvl="0" algn="just">
              <a:lnSpc>
                <a:spcPct val="100000"/>
              </a:lnSpc>
              <a:buClr>
                <a:srgbClr val="666666"/>
              </a:buClr>
              <a:buSzPct val="45000"/>
            </a:pPr>
            <a:r>
              <a:rPr lang="it-IT" sz="2400" dirty="0" smtClean="0">
                <a:ea typeface="Segoe UI" pitchFamily="2"/>
                <a:cs typeface="Tahoma" pitchFamily="2"/>
              </a:rPr>
              <a:t>par </a:t>
            </a:r>
            <a:r>
              <a:rPr lang="it-IT" sz="2400" dirty="0" err="1">
                <a:ea typeface="Segoe UI" pitchFamily="2"/>
                <a:cs typeface="Tahoma" pitchFamily="2"/>
              </a:rPr>
              <a:t>organizâ</a:t>
            </a:r>
            <a:r>
              <a:rPr lang="it-IT" sz="2400" dirty="0">
                <a:ea typeface="Segoe UI" pitchFamily="2"/>
                <a:cs typeface="Tahoma" pitchFamily="2"/>
              </a:rPr>
              <a:t> </a:t>
            </a:r>
            <a:r>
              <a:rPr lang="it-IT" sz="2400" dirty="0" err="1">
                <a:ea typeface="Segoe UI" pitchFamily="2"/>
                <a:cs typeface="Tahoma" pitchFamily="2"/>
              </a:rPr>
              <a:t>sfidis</a:t>
            </a:r>
            <a:r>
              <a:rPr lang="it-IT" sz="2400" dirty="0">
                <a:ea typeface="Segoe UI" pitchFamily="2"/>
                <a:cs typeface="Tahoma" pitchFamily="2"/>
              </a:rPr>
              <a:t> </a:t>
            </a:r>
            <a:r>
              <a:rPr lang="it-IT" sz="2400" dirty="0" err="1">
                <a:ea typeface="Segoe UI" pitchFamily="2"/>
                <a:cs typeface="Tahoma" pitchFamily="2"/>
              </a:rPr>
              <a:t>cun</a:t>
            </a:r>
            <a:r>
              <a:rPr lang="it-IT" sz="2400" dirty="0">
                <a:ea typeface="Segoe UI" pitchFamily="2"/>
                <a:cs typeface="Tahoma" pitchFamily="2"/>
              </a:rPr>
              <a:t> </a:t>
            </a:r>
            <a:r>
              <a:rPr lang="it-IT" sz="2400" dirty="0" err="1">
                <a:ea typeface="Segoe UI" pitchFamily="2"/>
                <a:cs typeface="Tahoma" pitchFamily="2"/>
              </a:rPr>
              <a:t>altris</a:t>
            </a:r>
            <a:r>
              <a:rPr lang="it-IT" sz="2400" dirty="0">
                <a:ea typeface="Segoe UI" pitchFamily="2"/>
                <a:cs typeface="Tahoma" pitchFamily="2"/>
              </a:rPr>
              <a:t> </a:t>
            </a:r>
            <a:r>
              <a:rPr lang="it-IT" sz="2400" dirty="0" err="1">
                <a:ea typeface="Segoe UI" pitchFamily="2"/>
                <a:cs typeface="Tahoma" pitchFamily="2"/>
              </a:rPr>
              <a:t>classis</a:t>
            </a:r>
            <a:r>
              <a:rPr lang="it-IT" sz="2400" dirty="0">
                <a:ea typeface="Segoe UI" pitchFamily="2"/>
                <a:cs typeface="Tahoma" pitchFamily="2"/>
              </a:rPr>
              <a:t>, </a:t>
            </a:r>
            <a:endParaRPr lang="it-IT" sz="2400" dirty="0" smtClean="0">
              <a:ea typeface="Segoe UI" pitchFamily="2"/>
              <a:cs typeface="Tahoma" pitchFamily="2"/>
            </a:endParaRPr>
          </a:p>
          <a:p>
            <a:pPr marL="2065338" lvl="0" algn="just">
              <a:lnSpc>
                <a:spcPct val="100000"/>
              </a:lnSpc>
              <a:buClr>
                <a:srgbClr val="666666"/>
              </a:buClr>
              <a:buSzPct val="45000"/>
            </a:pPr>
            <a:r>
              <a:rPr lang="it-IT" sz="2400" dirty="0" smtClean="0">
                <a:ea typeface="Segoe UI" pitchFamily="2"/>
                <a:cs typeface="Tahoma" pitchFamily="2"/>
              </a:rPr>
              <a:t>par </a:t>
            </a:r>
            <a:r>
              <a:rPr lang="it-IT" sz="2400" dirty="0" err="1">
                <a:ea typeface="Segoe UI" pitchFamily="2"/>
                <a:cs typeface="Tahoma" pitchFamily="2"/>
              </a:rPr>
              <a:t>cjapâ</a:t>
            </a:r>
            <a:r>
              <a:rPr lang="it-IT" sz="2400" dirty="0">
                <a:ea typeface="Segoe UI" pitchFamily="2"/>
                <a:cs typeface="Tahoma" pitchFamily="2"/>
              </a:rPr>
              <a:t> sù </a:t>
            </a:r>
            <a:r>
              <a:rPr lang="it-IT" sz="2400" dirty="0" err="1">
                <a:ea typeface="Segoe UI" pitchFamily="2"/>
                <a:cs typeface="Tahoma" pitchFamily="2"/>
              </a:rPr>
              <a:t>opinions</a:t>
            </a:r>
            <a:r>
              <a:rPr lang="it-IT" sz="2400" dirty="0">
                <a:ea typeface="Segoe UI" pitchFamily="2"/>
                <a:cs typeface="Tahoma" pitchFamily="2"/>
              </a:rPr>
              <a:t> in </a:t>
            </a:r>
            <a:r>
              <a:rPr lang="it-IT" sz="2400" dirty="0" err="1">
                <a:ea typeface="Segoe UI" pitchFamily="2"/>
                <a:cs typeface="Tahoma" pitchFamily="2"/>
              </a:rPr>
              <a:t>ativitâts</a:t>
            </a:r>
            <a:r>
              <a:rPr lang="it-IT" sz="2400" dirty="0">
                <a:ea typeface="Segoe UI" pitchFamily="2"/>
                <a:cs typeface="Tahoma" pitchFamily="2"/>
              </a:rPr>
              <a:t> di </a:t>
            </a:r>
            <a:r>
              <a:rPr lang="it-IT" sz="2400" dirty="0" err="1">
                <a:ea typeface="Segoe UI" pitchFamily="2"/>
                <a:cs typeface="Tahoma" pitchFamily="2"/>
              </a:rPr>
              <a:t>indagjin</a:t>
            </a:r>
            <a:r>
              <a:rPr lang="it-IT" sz="2400" dirty="0">
                <a:ea typeface="Segoe UI" pitchFamily="2"/>
                <a:cs typeface="Tahoma" pitchFamily="2"/>
              </a:rPr>
              <a:t>, </a:t>
            </a:r>
            <a:endParaRPr lang="it-IT" sz="2400" dirty="0" smtClean="0">
              <a:ea typeface="Segoe UI" pitchFamily="2"/>
              <a:cs typeface="Tahoma" pitchFamily="2"/>
            </a:endParaRPr>
          </a:p>
          <a:p>
            <a:pPr marL="1703388" lvl="0" algn="just">
              <a:lnSpc>
                <a:spcPct val="100000"/>
              </a:lnSpc>
              <a:buClr>
                <a:srgbClr val="666666"/>
              </a:buClr>
              <a:buSzPct val="45000"/>
            </a:pPr>
            <a:r>
              <a:rPr lang="it-IT" sz="2400" dirty="0" smtClean="0">
                <a:ea typeface="Segoe UI" pitchFamily="2"/>
                <a:cs typeface="Tahoma" pitchFamily="2"/>
              </a:rPr>
              <a:t>par </a:t>
            </a:r>
            <a:r>
              <a:rPr lang="it-IT" sz="2400" dirty="0" err="1">
                <a:ea typeface="Segoe UI" pitchFamily="2"/>
                <a:cs typeface="Tahoma" pitchFamily="2"/>
              </a:rPr>
              <a:t>tirâ</a:t>
            </a:r>
            <a:r>
              <a:rPr lang="it-IT" sz="2400" dirty="0">
                <a:ea typeface="Segoe UI" pitchFamily="2"/>
                <a:cs typeface="Tahoma" pitchFamily="2"/>
              </a:rPr>
              <a:t> </a:t>
            </a:r>
            <a:r>
              <a:rPr lang="it-IT" sz="2400" dirty="0" err="1">
                <a:ea typeface="Segoe UI" pitchFamily="2"/>
                <a:cs typeface="Tahoma" pitchFamily="2"/>
              </a:rPr>
              <a:t>dongje</a:t>
            </a:r>
            <a:r>
              <a:rPr lang="it-IT" sz="2400" dirty="0">
                <a:ea typeface="Segoe UI" pitchFamily="2"/>
                <a:cs typeface="Tahoma" pitchFamily="2"/>
              </a:rPr>
              <a:t> </a:t>
            </a:r>
            <a:r>
              <a:rPr lang="it-IT" sz="2400" dirty="0" err="1">
                <a:ea typeface="Segoe UI" pitchFamily="2"/>
                <a:cs typeface="Tahoma" pitchFamily="2"/>
              </a:rPr>
              <a:t>ideis</a:t>
            </a:r>
            <a:r>
              <a:rPr lang="it-IT" sz="2400" dirty="0">
                <a:ea typeface="Segoe UI" pitchFamily="2"/>
                <a:cs typeface="Tahoma" pitchFamily="2"/>
              </a:rPr>
              <a:t>, </a:t>
            </a:r>
            <a:endParaRPr lang="it-IT" sz="2400" dirty="0" smtClean="0">
              <a:ea typeface="Segoe UI" pitchFamily="2"/>
              <a:cs typeface="Tahoma" pitchFamily="2"/>
            </a:endParaRPr>
          </a:p>
          <a:p>
            <a:pPr marL="1260475" lvl="0" algn="just">
              <a:lnSpc>
                <a:spcPct val="100000"/>
              </a:lnSpc>
              <a:buClr>
                <a:srgbClr val="666666"/>
              </a:buClr>
              <a:buSzPct val="45000"/>
              <a:tabLst>
                <a:tab pos="1339850" algn="l"/>
              </a:tabLst>
            </a:pPr>
            <a:r>
              <a:rPr lang="it-IT" sz="2400" dirty="0" smtClean="0">
                <a:ea typeface="Segoe UI" pitchFamily="2"/>
                <a:cs typeface="Tahoma" pitchFamily="2"/>
              </a:rPr>
              <a:t>par </a:t>
            </a:r>
            <a:r>
              <a:rPr lang="it-IT" sz="2400" dirty="0" err="1">
                <a:ea typeface="Segoe UI" pitchFamily="2"/>
                <a:cs typeface="Tahoma" pitchFamily="2"/>
              </a:rPr>
              <a:t>facilitâ</a:t>
            </a:r>
            <a:r>
              <a:rPr lang="it-IT" sz="2400" dirty="0">
                <a:ea typeface="Segoe UI" pitchFamily="2"/>
                <a:cs typeface="Tahoma" pitchFamily="2"/>
              </a:rPr>
              <a:t> la </a:t>
            </a:r>
            <a:r>
              <a:rPr lang="it-IT" sz="2400" dirty="0" err="1">
                <a:ea typeface="Segoe UI" pitchFamily="2"/>
                <a:cs typeface="Tahoma" pitchFamily="2"/>
              </a:rPr>
              <a:t>discussion</a:t>
            </a:r>
            <a:r>
              <a:rPr lang="it-IT" sz="2400" dirty="0">
                <a:ea typeface="Segoe UI" pitchFamily="2"/>
                <a:cs typeface="Tahoma" pitchFamily="2"/>
              </a:rPr>
              <a:t>, o </a:t>
            </a:r>
            <a:r>
              <a:rPr lang="it-IT" sz="2400" dirty="0" err="1">
                <a:ea typeface="Segoe UI" pitchFamily="2"/>
                <a:cs typeface="Tahoma" pitchFamily="2"/>
              </a:rPr>
              <a:t>ancje</a:t>
            </a:r>
            <a:r>
              <a:rPr lang="it-IT" sz="2400" dirty="0">
                <a:ea typeface="Segoe UI" pitchFamily="2"/>
                <a:cs typeface="Tahoma" pitchFamily="2"/>
              </a:rPr>
              <a:t> dome </a:t>
            </a:r>
            <a:r>
              <a:rPr lang="it-IT" sz="2400" dirty="0" smtClean="0">
                <a:ea typeface="Segoe UI" pitchFamily="2"/>
                <a:cs typeface="Tahoma" pitchFamily="2"/>
              </a:rPr>
              <a:t>…</a:t>
            </a:r>
          </a:p>
          <a:p>
            <a:pPr marL="711200" lvl="0" algn="just">
              <a:lnSpc>
                <a:spcPct val="100000"/>
              </a:lnSpc>
              <a:buClr>
                <a:srgbClr val="666666"/>
              </a:buClr>
              <a:buSzPct val="45000"/>
              <a:tabLst>
                <a:tab pos="630238" algn="l"/>
              </a:tabLst>
            </a:pPr>
            <a:r>
              <a:rPr lang="it-IT" sz="2400" spc="-20" dirty="0" smtClean="0">
                <a:ea typeface="Segoe UI" pitchFamily="2"/>
                <a:cs typeface="Tahoma" pitchFamily="2"/>
              </a:rPr>
              <a:t>par </a:t>
            </a:r>
            <a:r>
              <a:rPr lang="it-IT" sz="2400" spc="-20" dirty="0" err="1">
                <a:ea typeface="Segoe UI" pitchFamily="2"/>
                <a:cs typeface="Tahoma" pitchFamily="2"/>
              </a:rPr>
              <a:t>fâ</a:t>
            </a:r>
            <a:r>
              <a:rPr lang="it-IT" sz="2400" spc="-20" dirty="0">
                <a:ea typeface="Segoe UI" pitchFamily="2"/>
                <a:cs typeface="Tahoma" pitchFamily="2"/>
              </a:rPr>
              <a:t> in classe une </a:t>
            </a:r>
            <a:r>
              <a:rPr lang="it-IT" sz="2400" spc="-20" dirty="0" err="1">
                <a:ea typeface="Segoe UI" pitchFamily="2"/>
                <a:cs typeface="Tahoma" pitchFamily="2"/>
              </a:rPr>
              <a:t>ativitât</a:t>
            </a:r>
            <a:r>
              <a:rPr lang="it-IT" sz="2400" spc="-20" dirty="0">
                <a:ea typeface="Segoe UI" pitchFamily="2"/>
                <a:cs typeface="Tahoma" pitchFamily="2"/>
              </a:rPr>
              <a:t> </a:t>
            </a:r>
            <a:r>
              <a:rPr lang="it-IT" sz="2400" spc="-20" dirty="0" smtClean="0">
                <a:ea typeface="Segoe UI" pitchFamily="2"/>
                <a:cs typeface="Tahoma" pitchFamily="2"/>
              </a:rPr>
              <a:t>divertente che e </a:t>
            </a:r>
            <a:r>
              <a:rPr lang="it-IT" sz="2400" spc="-20" dirty="0" err="1">
                <a:ea typeface="Segoe UI" pitchFamily="2"/>
                <a:cs typeface="Tahoma" pitchFamily="2"/>
              </a:rPr>
              <a:t>interompi</a:t>
            </a:r>
            <a:r>
              <a:rPr lang="it-IT" sz="2400" spc="-20" dirty="0">
                <a:ea typeface="Segoe UI" pitchFamily="2"/>
                <a:cs typeface="Tahoma" pitchFamily="2"/>
              </a:rPr>
              <a:t> </a:t>
            </a:r>
            <a:br>
              <a:rPr lang="it-IT" sz="2400" spc="-20" dirty="0">
                <a:ea typeface="Segoe UI" pitchFamily="2"/>
                <a:cs typeface="Tahoma" pitchFamily="2"/>
              </a:rPr>
            </a:br>
            <a:r>
              <a:rPr lang="it-IT" sz="2400" spc="-20" dirty="0" smtClean="0">
                <a:ea typeface="Segoe UI" pitchFamily="2"/>
                <a:cs typeface="Tahoma" pitchFamily="2"/>
              </a:rPr>
              <a:t>il </a:t>
            </a:r>
            <a:r>
              <a:rPr lang="it-IT" sz="2400" spc="-20" dirty="0" err="1">
                <a:ea typeface="Segoe UI" pitchFamily="2"/>
                <a:cs typeface="Tahoma" pitchFamily="2"/>
              </a:rPr>
              <a:t>dran</a:t>
            </a:r>
            <a:r>
              <a:rPr lang="it-IT" sz="2400" spc="-20" dirty="0">
                <a:ea typeface="Segoe UI" pitchFamily="2"/>
                <a:cs typeface="Tahoma" pitchFamily="2"/>
              </a:rPr>
              <a:t> </a:t>
            </a:r>
            <a:r>
              <a:rPr lang="it-IT" sz="2400" spc="-20" dirty="0" err="1">
                <a:ea typeface="Segoe UI" pitchFamily="2"/>
                <a:cs typeface="Tahoma" pitchFamily="2"/>
              </a:rPr>
              <a:t>dran</a:t>
            </a:r>
            <a:r>
              <a:rPr lang="it-IT" sz="2400" spc="-20" dirty="0">
                <a:ea typeface="Segoe UI" pitchFamily="2"/>
                <a:cs typeface="Tahoma" pitchFamily="2"/>
              </a:rPr>
              <a:t> di ogni </a:t>
            </a:r>
            <a:r>
              <a:rPr lang="it-IT" sz="2400" spc="-20" dirty="0" smtClean="0">
                <a:ea typeface="Segoe UI" pitchFamily="2"/>
                <a:cs typeface="Tahoma" pitchFamily="2"/>
              </a:rPr>
              <a:t>dì e </a:t>
            </a:r>
            <a:r>
              <a:rPr lang="it-IT" sz="2400" spc="-20" dirty="0">
                <a:ea typeface="Segoe UI" pitchFamily="2"/>
                <a:cs typeface="Tahoma" pitchFamily="2"/>
              </a:rPr>
              <a:t>che e </a:t>
            </a:r>
            <a:r>
              <a:rPr lang="it-IT" sz="2400" spc="-20" dirty="0" err="1">
                <a:ea typeface="Segoe UI" pitchFamily="2"/>
                <a:cs typeface="Tahoma" pitchFamily="2"/>
              </a:rPr>
              <a:t>coinvolzi</a:t>
            </a:r>
            <a:r>
              <a:rPr lang="it-IT" sz="2400" spc="-20" dirty="0">
                <a:ea typeface="Segoe UI" pitchFamily="2"/>
                <a:cs typeface="Tahoma" pitchFamily="2"/>
              </a:rPr>
              <a:t> </a:t>
            </a:r>
            <a:r>
              <a:rPr lang="it-IT" sz="2400" spc="-20" dirty="0" err="1" smtClean="0">
                <a:ea typeface="Segoe UI" pitchFamily="2"/>
                <a:cs typeface="Tahoma" pitchFamily="2"/>
              </a:rPr>
              <a:t>ducj</a:t>
            </a:r>
            <a:r>
              <a:rPr lang="it-IT" sz="2400" spc="-20" dirty="0" smtClean="0">
                <a:ea typeface="Segoe UI" pitchFamily="2"/>
                <a:cs typeface="Tahoma" pitchFamily="2"/>
              </a:rPr>
              <a:t>.</a:t>
            </a:r>
            <a:endParaRPr lang="it-IT" sz="2400" spc="-20" dirty="0">
              <a:ea typeface="Segoe UI" pitchFamily="2"/>
              <a:cs typeface="Tahoma" pitchFamily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148080" y="800780"/>
            <a:ext cx="7945120" cy="7078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i="1" dirty="0" err="1" smtClean="0"/>
              <a:t>Cuai</a:t>
            </a:r>
            <a:r>
              <a:rPr lang="it-IT" sz="4000" b="1" i="1" dirty="0" smtClean="0"/>
              <a:t> </a:t>
            </a:r>
            <a:r>
              <a:rPr lang="it-IT" sz="4000" b="1" i="1" dirty="0" err="1" smtClean="0"/>
              <a:t>beneficis</a:t>
            </a:r>
            <a:r>
              <a:rPr lang="it-IT" sz="4000" b="1" i="1" dirty="0" smtClean="0"/>
              <a:t> pe </a:t>
            </a:r>
            <a:r>
              <a:rPr lang="it-IT" sz="4000" b="1" i="1" dirty="0" err="1" smtClean="0"/>
              <a:t>didatiche</a:t>
            </a:r>
            <a:r>
              <a:rPr lang="it-IT" sz="4000" b="1" i="1" dirty="0" smtClean="0"/>
              <a:t>?</a:t>
            </a:r>
            <a:endParaRPr lang="it-IT" sz="40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258</Words>
  <Application>Microsoft Office PowerPoint</Application>
  <PresentationFormat>Personalizzato</PresentationFormat>
  <Paragraphs>31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5" baseType="lpstr">
      <vt:lpstr>Arial</vt:lpstr>
      <vt:lpstr>Calibri</vt:lpstr>
      <vt:lpstr>Calibri Light</vt:lpstr>
      <vt:lpstr>DejaVu Sans</vt:lpstr>
      <vt:lpstr>DejaVu Sans Condensed</vt:lpstr>
      <vt:lpstr>Gill Sans MT</vt:lpstr>
      <vt:lpstr>Liberation Sans</vt:lpstr>
      <vt:lpstr>Rockwell</vt:lpstr>
      <vt:lpstr>Segoe UI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Kahoot! al è util ancje par introdusi gnûfs argoments e judâ tal aprendiment di gnûfs concets!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</dc:title>
  <dc:creator>seven</dc:creator>
  <cp:lastModifiedBy>seven</cp:lastModifiedBy>
  <cp:revision>14</cp:revision>
  <dcterms:created xsi:type="dcterms:W3CDTF">2020-01-07T22:22:42Z</dcterms:created>
  <dcterms:modified xsi:type="dcterms:W3CDTF">2020-01-09T22:28:17Z</dcterms:modified>
</cp:coreProperties>
</file>