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0080625" cy="7559675"/>
  <p:notesSz cx="7772400" cy="10058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Fai clic per spostare la diapositiva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it-IT" sz="2000" b="0" strike="noStrike" spc="-1">
                <a:latin typeface="Arial"/>
              </a:rPr>
              <a:t>Fai clic per modificare il formato delle note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it-IT" sz="1400" b="0" strike="noStrike" spc="-1">
                <a:latin typeface="Times New Roman"/>
              </a:rPr>
              <a:t>&lt;intestazione&gt;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it-IT" sz="1400" b="0" strike="noStrike" spc="-1">
                <a:latin typeface="Times New Roman"/>
              </a:rPr>
              <a:t>&lt;data/ora&gt;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it-IT" sz="1400" b="0" strike="noStrike" spc="-1">
                <a:latin typeface="Times New Roman"/>
              </a:rPr>
              <a:t>&lt;piè di pagina&gt;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07818ECF-501F-409A-B311-405040CDE315}" type="slidenum">
              <a:rPr lang="it-IT" sz="1400" b="0" strike="noStrike" spc="-1">
                <a:latin typeface="Times New Roman"/>
              </a:rPr>
              <a:t>‹N›</a:t>
            </a:fld>
            <a:endParaRPr lang="it-IT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46661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4399200" y="9555480"/>
            <a:ext cx="3371760" cy="50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</p:spPr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6480" cy="4524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4358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>
            <a:off x="4399200" y="9555480"/>
            <a:ext cx="3371760" cy="50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4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</p:spPr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6480" cy="4524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9020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4399200" y="9555480"/>
            <a:ext cx="3371760" cy="50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7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</p:spPr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6480" cy="4524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1599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CustomShape 1"/>
          <p:cNvSpPr/>
          <p:nvPr/>
        </p:nvSpPr>
        <p:spPr>
          <a:xfrm>
            <a:off x="4399200" y="9555480"/>
            <a:ext cx="3371760" cy="50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0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</p:spPr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6480" cy="4524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115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0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1290240" y="5286600"/>
            <a:ext cx="7944120" cy="181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Popplet al è une App gratuite par costruî mapis, realizâ presentazions, creâ bachechis on line. 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1290240" y="3618000"/>
            <a:ext cx="7944120" cy="7066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40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Ce isal ‘Popplet’ ?</a:t>
            </a:r>
            <a:endParaRPr lang="it-IT" sz="4000" b="0" strike="noStrike" spc="-1">
              <a:latin typeface="Arial"/>
            </a:endParaRPr>
          </a:p>
        </p:txBody>
      </p:sp>
      <p:pic>
        <p:nvPicPr>
          <p:cNvPr id="46" name="Google Shape;91;p13"/>
          <p:cNvPicPr/>
          <p:nvPr/>
        </p:nvPicPr>
        <p:blipFill>
          <a:blip r:embed="rId3"/>
          <a:stretch/>
        </p:blipFill>
        <p:spPr>
          <a:xfrm>
            <a:off x="3752280" y="439920"/>
            <a:ext cx="2856600" cy="2856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7119360" y="7006680"/>
            <a:ext cx="2266920" cy="40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" name="CustomShape 2"/>
          <p:cNvSpPr/>
          <p:nvPr/>
        </p:nvSpPr>
        <p:spPr>
          <a:xfrm>
            <a:off x="583200" y="756720"/>
            <a:ext cx="8478000" cy="119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5040" algn="just">
              <a:lnSpc>
                <a:spcPct val="100000"/>
              </a:lnSpc>
            </a:pPr>
            <a:r>
              <a:rPr lang="it-IT" sz="2800" b="0" strike="noStrike" spc="-1">
                <a:solidFill>
                  <a:srgbClr val="000000"/>
                </a:solidFill>
                <a:latin typeface="Calibri"/>
                <a:ea typeface="Calibri"/>
              </a:rPr>
              <a:t>Cheste App e je par inglês ma la interface e je semplice e i comants a son intuitîfs.  </a:t>
            </a:r>
            <a:endParaRPr lang="it-IT" sz="2800" b="0" strike="noStrike" spc="-1">
              <a:latin typeface="Arial"/>
            </a:endParaRPr>
          </a:p>
          <a:p>
            <a:pPr marL="365040" algn="just">
              <a:lnSpc>
                <a:spcPct val="100000"/>
              </a:lnSpc>
            </a:pPr>
            <a:endParaRPr lang="it-IT" sz="2800" b="0" strike="noStrike" spc="-1">
              <a:latin typeface="Arial"/>
            </a:endParaRPr>
          </a:p>
        </p:txBody>
      </p:sp>
      <p:sp>
        <p:nvSpPr>
          <p:cNvPr id="49" name="CustomShape 3"/>
          <p:cNvSpPr/>
          <p:nvPr/>
        </p:nvSpPr>
        <p:spPr>
          <a:xfrm>
            <a:off x="664560" y="4622760"/>
            <a:ext cx="9031320" cy="190728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Duncje no tu âs di scoragjâti, regjistriti sul sît</a:t>
            </a:r>
            <a:endParaRPr lang="it-IT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400" b="1" strike="noStrike" spc="-1">
                <a:solidFill>
                  <a:srgbClr val="0000FF"/>
                </a:solidFill>
                <a:latin typeface="Calibri"/>
                <a:ea typeface="Calibri"/>
              </a:rPr>
              <a:t>https://popplet.com/</a:t>
            </a:r>
            <a:endParaRPr lang="it-IT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e prove a doprâlu, al è pardabon facil. </a:t>
            </a:r>
            <a:endParaRPr lang="it-IT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it-IT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200" b="1" strike="noStrike" spc="-1">
                <a:solidFill>
                  <a:srgbClr val="800080"/>
                </a:solidFill>
                <a:latin typeface="Rockwell"/>
                <a:ea typeface="Rockwell"/>
              </a:rPr>
              <a:t>Il tutorial ti permetarà di vê une vuide par un prin svicinament.</a:t>
            </a:r>
            <a:endParaRPr lang="it-IT" sz="2200" b="0" strike="noStrike" spc="-1">
              <a:latin typeface="Arial"/>
            </a:endParaRPr>
          </a:p>
        </p:txBody>
      </p:sp>
      <p:pic>
        <p:nvPicPr>
          <p:cNvPr id="50" name="Google Shape;100;p14"/>
          <p:cNvPicPr/>
          <p:nvPr/>
        </p:nvPicPr>
        <p:blipFill>
          <a:blip r:embed="rId3"/>
          <a:stretch/>
        </p:blipFill>
        <p:spPr>
          <a:xfrm>
            <a:off x="3723840" y="1956960"/>
            <a:ext cx="2631960" cy="2360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7119360" y="7006680"/>
            <a:ext cx="2266920" cy="40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" name="CustomShape 2"/>
          <p:cNvSpPr/>
          <p:nvPr/>
        </p:nvSpPr>
        <p:spPr>
          <a:xfrm>
            <a:off x="1148040" y="1717200"/>
            <a:ext cx="8591760" cy="4797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5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Al pues sei doprât:</a:t>
            </a:r>
            <a:endParaRPr lang="it-IT" sz="2400" b="0" strike="noStrike" spc="-1"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- par atuâ la Didatiche Ribaltade (Flipped Classroom),</a:t>
            </a:r>
            <a:endParaRPr lang="it-IT" sz="2400" b="0" strike="noStrike" spc="-1"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- par sostignî la comprension inte valutazion formative,</a:t>
            </a:r>
            <a:endParaRPr lang="it-IT" sz="2400" b="0" strike="noStrike" spc="-1"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- par fornî un strument che al sosten l’aprendiment di ogni arlêf,</a:t>
            </a:r>
            <a:endParaRPr lang="it-IT" sz="2400" b="0" strike="noStrike" spc="-1"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- par favorî la inteligjence visive dai fruts,</a:t>
            </a:r>
            <a:endParaRPr lang="it-IT" sz="2400" b="0" strike="noStrike" spc="-1"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- par organizâ concets,</a:t>
            </a:r>
            <a:endParaRPr lang="it-IT" sz="2400" b="0" strike="noStrike" spc="-1">
              <a:latin typeface="Arial"/>
            </a:endParaRPr>
          </a:p>
          <a:p>
            <a:pPr marL="173160" indent="-172080" algn="just">
              <a:lnSpc>
                <a:spcPct val="150000"/>
              </a:lnSpc>
              <a:buClr>
                <a:srgbClr val="000000"/>
              </a:buClr>
              <a:buFont typeface="Calibri"/>
              <a:buChar char="-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par cjapâ cussience dal stîl cognitîf di ogni frut .</a:t>
            </a:r>
            <a:endParaRPr lang="it-IT" sz="2400" b="0" strike="noStrike" spc="-1">
              <a:latin typeface="Arial"/>
            </a:endParaRPr>
          </a:p>
        </p:txBody>
      </p:sp>
      <p:sp>
        <p:nvSpPr>
          <p:cNvPr id="53" name="CustomShape 3"/>
          <p:cNvSpPr/>
          <p:nvPr/>
        </p:nvSpPr>
        <p:spPr>
          <a:xfrm>
            <a:off x="1148040" y="871560"/>
            <a:ext cx="7944120" cy="7066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40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Parcè doprâ ‘Popplet’ ?</a:t>
            </a:r>
            <a:endParaRPr lang="it-IT" sz="4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7119360" y="7006680"/>
            <a:ext cx="2266920" cy="40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2"/>
          <p:cNvSpPr/>
          <p:nvPr/>
        </p:nvSpPr>
        <p:spPr>
          <a:xfrm>
            <a:off x="1148040" y="1872360"/>
            <a:ext cx="8350560" cy="756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50000"/>
              </a:lnSpc>
            </a:pPr>
            <a:r>
              <a:rPr lang="it-IT" sz="2400" b="0" strike="noStrike" spc="-1">
                <a:solidFill>
                  <a:srgbClr val="2F5496"/>
                </a:solidFill>
                <a:latin typeface="Gill Sans"/>
                <a:ea typeface="Gill Sans"/>
              </a:rPr>
              <a:t>Popplet </a:t>
            </a:r>
            <a:r>
              <a:rPr lang="it-IT" sz="2400" b="0" strike="noStrike" spc="-1">
                <a:solidFill>
                  <a:srgbClr val="000000"/>
                </a:solidFill>
                <a:latin typeface="Gill Sans"/>
                <a:ea typeface="Gill Sans"/>
              </a:rPr>
              <a:t>al è util ancje par organizâ gnûfs argoments e judâ tal aprendiment di gnûfs concets!</a:t>
            </a:r>
            <a:endParaRPr lang="it-IT" sz="2400" b="0" strike="noStrike" spc="-1">
              <a:latin typeface="Arial"/>
            </a:endParaRPr>
          </a:p>
        </p:txBody>
      </p:sp>
      <p:sp>
        <p:nvSpPr>
          <p:cNvPr id="56" name="CustomShape 3"/>
          <p:cNvSpPr/>
          <p:nvPr/>
        </p:nvSpPr>
        <p:spPr>
          <a:xfrm>
            <a:off x="393480" y="2993040"/>
            <a:ext cx="7738920" cy="334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0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       Al pues jessi un jutori</a:t>
            </a:r>
            <a:r>
              <a:rPr lang="it-IT" sz="2400" b="0" strike="noStrike" spc="-1">
                <a:solidFill>
                  <a:srgbClr val="000000"/>
                </a:solidFill>
                <a:latin typeface="Tahoma"/>
                <a:ea typeface="Tahoma"/>
              </a:rPr>
              <a:t>…</a:t>
            </a:r>
            <a:endParaRPr lang="it-IT" sz="2400" b="0" strike="noStrike" spc="-1">
              <a:latin typeface="Arial"/>
            </a:endParaRPr>
          </a:p>
          <a:p>
            <a:pPr marL="2602080" indent="-187920" algn="just">
              <a:lnSpc>
                <a:spcPct val="100000"/>
              </a:lnSpc>
              <a:spcBef>
                <a:spcPts val="828"/>
              </a:spcBef>
              <a:buClr>
                <a:srgbClr val="666666"/>
              </a:buClr>
              <a:buFont typeface="Arial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par studiâ prin di une verifiche, </a:t>
            </a:r>
            <a:endParaRPr lang="it-IT" sz="2400" b="0" strike="noStrike" spc="-1">
              <a:latin typeface="Arial"/>
            </a:endParaRPr>
          </a:p>
          <a:p>
            <a:pPr marL="2333520" indent="-187920" algn="just">
              <a:lnSpc>
                <a:spcPct val="100000"/>
              </a:lnSpc>
              <a:spcBef>
                <a:spcPts val="828"/>
              </a:spcBef>
              <a:buClr>
                <a:srgbClr val="666666"/>
              </a:buClr>
              <a:buFont typeface="Arial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par organizâ ideis, </a:t>
            </a:r>
            <a:endParaRPr lang="it-IT" sz="2400" b="0" strike="noStrike" spc="-1">
              <a:latin typeface="Arial"/>
            </a:endParaRPr>
          </a:p>
          <a:p>
            <a:pPr marL="2065320" indent="-187920" algn="just">
              <a:lnSpc>
                <a:spcPct val="100000"/>
              </a:lnSpc>
              <a:spcBef>
                <a:spcPts val="828"/>
              </a:spcBef>
              <a:buClr>
                <a:srgbClr val="666666"/>
              </a:buClr>
              <a:buFont typeface="Arial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par imparâ a schematizâ, </a:t>
            </a:r>
            <a:endParaRPr lang="it-IT" sz="2400" b="0" strike="noStrike" spc="-1">
              <a:latin typeface="Arial"/>
            </a:endParaRPr>
          </a:p>
          <a:p>
            <a:pPr marL="1703520" indent="-187920" algn="just">
              <a:lnSpc>
                <a:spcPct val="100000"/>
              </a:lnSpc>
              <a:spcBef>
                <a:spcPts val="828"/>
              </a:spcBef>
              <a:buClr>
                <a:srgbClr val="666666"/>
              </a:buClr>
              <a:buFont typeface="Arial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par creâ mapis mentâls,</a:t>
            </a:r>
            <a:endParaRPr lang="it-IT" sz="2400" b="0" strike="noStrike" spc="-1">
              <a:latin typeface="Arial"/>
            </a:endParaRPr>
          </a:p>
          <a:p>
            <a:pPr marL="1260360" indent="-187920" algn="just">
              <a:lnSpc>
                <a:spcPct val="100000"/>
              </a:lnSpc>
              <a:spcBef>
                <a:spcPts val="828"/>
              </a:spcBef>
              <a:buClr>
                <a:srgbClr val="666666"/>
              </a:buClr>
              <a:buFont typeface="Arial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par facilitâ la discussion,</a:t>
            </a:r>
            <a:endParaRPr lang="it-IT" sz="2400" b="0" strike="noStrike" spc="-1">
              <a:latin typeface="Arial"/>
            </a:endParaRPr>
          </a:p>
          <a:p>
            <a:pPr marL="189000" algn="just">
              <a:lnSpc>
                <a:spcPct val="100000"/>
              </a:lnSpc>
              <a:spcBef>
                <a:spcPts val="828"/>
              </a:spcBef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Calibri"/>
              </a:rPr>
              <a:t>e ancje par ingrumâ pinsîrs.</a:t>
            </a:r>
            <a:endParaRPr lang="it-IT" sz="2400" b="0" strike="noStrike" spc="-1">
              <a:latin typeface="Arial"/>
            </a:endParaRPr>
          </a:p>
          <a:p>
            <a:pPr marL="189000" algn="just">
              <a:lnSpc>
                <a:spcPct val="100000"/>
              </a:lnSpc>
              <a:spcBef>
                <a:spcPts val="828"/>
              </a:spcBef>
            </a:pPr>
            <a:endParaRPr lang="it-IT" sz="2400" b="0" strike="noStrike" spc="-1">
              <a:latin typeface="Arial"/>
            </a:endParaRPr>
          </a:p>
          <a:p>
            <a:pPr marL="189000" algn="just">
              <a:lnSpc>
                <a:spcPct val="100000"/>
              </a:lnSpc>
              <a:spcBef>
                <a:spcPts val="828"/>
              </a:spcBef>
            </a:pPr>
            <a:endParaRPr lang="it-IT" sz="2400" b="0" strike="noStrike" spc="-1">
              <a:latin typeface="Arial"/>
            </a:endParaRPr>
          </a:p>
        </p:txBody>
      </p:sp>
      <p:sp>
        <p:nvSpPr>
          <p:cNvPr id="57" name="CustomShape 4"/>
          <p:cNvSpPr/>
          <p:nvPr/>
        </p:nvSpPr>
        <p:spPr>
          <a:xfrm>
            <a:off x="1148040" y="800640"/>
            <a:ext cx="7944120" cy="7066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it-IT" sz="4000" b="1" i="1" strike="noStrike" spc="-1">
                <a:solidFill>
                  <a:srgbClr val="000000"/>
                </a:solidFill>
                <a:latin typeface="Calibri"/>
                <a:ea typeface="Calibri"/>
              </a:rPr>
              <a:t>Cuai beneficis pe didatiche?</a:t>
            </a:r>
            <a:endParaRPr lang="it-IT" sz="4000" b="0" strike="noStrike" spc="-1">
              <a:latin typeface="Arial"/>
            </a:endParaRPr>
          </a:p>
        </p:txBody>
      </p:sp>
      <p:pic>
        <p:nvPicPr>
          <p:cNvPr id="58" name="Google Shape;118;p16"/>
          <p:cNvPicPr/>
          <p:nvPr/>
        </p:nvPicPr>
        <p:blipFill>
          <a:blip r:embed="rId3"/>
          <a:srcRect l="-122890" t="-79013" r="122890" b="79013"/>
          <a:stretch/>
        </p:blipFill>
        <p:spPr>
          <a:xfrm>
            <a:off x="6649920" y="4788720"/>
            <a:ext cx="3206160" cy="2404440"/>
          </a:xfrm>
          <a:prstGeom prst="rect">
            <a:avLst/>
          </a:prstGeom>
          <a:ln>
            <a:noFill/>
          </a:ln>
        </p:spPr>
      </p:pic>
      <p:pic>
        <p:nvPicPr>
          <p:cNvPr id="59" name="Google Shape;119;p16"/>
          <p:cNvPicPr/>
          <p:nvPr/>
        </p:nvPicPr>
        <p:blipFill>
          <a:blip r:embed="rId3"/>
          <a:stretch/>
        </p:blipFill>
        <p:spPr>
          <a:xfrm>
            <a:off x="5730120" y="4003200"/>
            <a:ext cx="4125960" cy="3357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208</Words>
  <Application>Microsoft Office PowerPoint</Application>
  <PresentationFormat>Personalizzato</PresentationFormat>
  <Paragraphs>25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4" baseType="lpstr">
      <vt:lpstr>Arial</vt:lpstr>
      <vt:lpstr>Calibri</vt:lpstr>
      <vt:lpstr>DejaVu Sans</vt:lpstr>
      <vt:lpstr>Gill Sans</vt:lpstr>
      <vt:lpstr>Rockwell</vt:lpstr>
      <vt:lpstr>Symbol</vt:lpstr>
      <vt:lpstr>Tahoma</vt:lpstr>
      <vt:lpstr>Times New Roman</vt:lpstr>
      <vt:lpstr>Wingdings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Federico Mazzolini</dc:creator>
  <dc:description/>
  <cp:lastModifiedBy>Federico Mazzolini</cp:lastModifiedBy>
  <cp:revision>3</cp:revision>
  <dcterms:modified xsi:type="dcterms:W3CDTF">2020-07-11T11:29:35Z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4</vt:i4>
  </property>
  <property fmtid="{D5CDD505-2E9C-101B-9397-08002B2CF9AE}" pid="8" name="PresentationFormat">
    <vt:lpwstr>Personalizzato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