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7465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00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b6822292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b6822292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340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b6822292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b6822292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96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b6822292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b6822292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78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b6822292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b6822292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12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b6822292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b6822292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71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b6822292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b6822292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08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b6822292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b6822292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40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b6822292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b6822292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0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b6822292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b6822292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64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b6822292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b6822292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3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b6822292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b6822292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28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b6822292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b6822292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4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7948" y="168307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150" dirty="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STAMPE E LA CJARTE IN FRIÛL</a:t>
            </a:r>
            <a:endParaRPr dirty="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5887150" y="520550"/>
            <a:ext cx="2945100" cy="45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888"/>
              <a:buFont typeface="Arial"/>
              <a:buNone/>
            </a:pPr>
            <a:endParaRPr sz="2250" dirty="0">
              <a:solidFill>
                <a:srgbClr val="222222"/>
              </a:solidFill>
              <a:highlight>
                <a:srgbClr val="D0E0E3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888"/>
              <a:buFont typeface="Arial"/>
              <a:buNone/>
            </a:pPr>
            <a:endParaRPr sz="2250" dirty="0">
              <a:solidFill>
                <a:srgbClr val="222222"/>
              </a:solidFill>
              <a:highlight>
                <a:srgbClr val="D0E0E3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888"/>
              <a:buFont typeface="Arial"/>
              <a:buNone/>
            </a:pPr>
            <a:r>
              <a:rPr lang="it" sz="22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Finît di </a:t>
            </a:r>
            <a:r>
              <a:rPr lang="it" sz="22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secjâ, </a:t>
            </a:r>
            <a:r>
              <a:rPr lang="it" sz="22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 sfueis </a:t>
            </a:r>
            <a:r>
              <a:rPr lang="it" sz="22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vignivin </a:t>
            </a:r>
            <a:r>
              <a:rPr lang="it" sz="22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puartâts al </a:t>
            </a:r>
            <a:r>
              <a:rPr lang="it" sz="22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plan tiere </a:t>
            </a:r>
            <a:r>
              <a:rPr lang="it" sz="22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selezionâts, batûts </a:t>
            </a:r>
            <a:r>
              <a:rPr lang="it" sz="22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cun </a:t>
            </a:r>
            <a:r>
              <a:rPr lang="it" sz="22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macis </a:t>
            </a:r>
            <a:r>
              <a:rPr lang="it" sz="22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 </a:t>
            </a:r>
            <a:r>
              <a:rPr lang="it" sz="22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compatâ lis fibris.</a:t>
            </a:r>
            <a:endParaRPr sz="2250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888"/>
              <a:buFont typeface="Arial"/>
              <a:buNone/>
            </a:pPr>
            <a:endParaRPr sz="2250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888"/>
              <a:buFont typeface="Arial"/>
              <a:buNone/>
            </a:pPr>
            <a:r>
              <a:rPr lang="it" sz="22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Ae fin a vignivin imbalâts </a:t>
            </a:r>
            <a:r>
              <a:rPr lang="it" sz="22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pacs </a:t>
            </a:r>
            <a:r>
              <a:rPr lang="it" sz="22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it" sz="22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25 kg, pressâts, sierâts </a:t>
            </a:r>
            <a:r>
              <a:rPr lang="it" sz="22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cuntun </a:t>
            </a:r>
            <a:r>
              <a:rPr lang="it" sz="22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fil di fier e trasportâts tal magazen. </a:t>
            </a:r>
            <a:endParaRPr sz="2250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38" y="445025"/>
            <a:ext cx="5724525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44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CURIOSITÂT SU LA STAMPE</a:t>
            </a:r>
            <a:endParaRPr sz="900"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260100" y="1739141"/>
            <a:ext cx="8572200" cy="32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prin </a:t>
            </a:r>
            <a:r>
              <a:rPr lang="it" sz="26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stampadôr </a:t>
            </a: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Friûl al è stât </a:t>
            </a:r>
            <a:r>
              <a:rPr lang="it" sz="265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Gerardo di Lysa</a:t>
            </a: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it" sz="26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Nassût </a:t>
            </a: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forsit tal 1430, in Belgjiche, tal Lui dal 1479 al </a:t>
            </a:r>
            <a:r>
              <a:rPr lang="it" sz="26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viarzè </a:t>
            </a: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</a:t>
            </a:r>
            <a:r>
              <a:rPr lang="it" sz="26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librarie </a:t>
            </a: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Udin, forsit la prime in citât dulà che </a:t>
            </a:r>
            <a:r>
              <a:rPr lang="it" sz="26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 vendeve </a:t>
            </a: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ancje i libris </a:t>
            </a:r>
            <a:r>
              <a:rPr lang="it" sz="26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 al </a:t>
            </a: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stampave lui. </a:t>
            </a:r>
            <a:endParaRPr sz="26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 1480 al </a:t>
            </a:r>
            <a:r>
              <a:rPr lang="it" sz="26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viarzè </a:t>
            </a:r>
            <a:r>
              <a:rPr lang="it" sz="26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tipografie propit a Cividât. </a:t>
            </a:r>
            <a:endParaRPr sz="26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296510" y="151406"/>
            <a:ext cx="8683500" cy="46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22222"/>
              </a:solidFill>
              <a:highlight>
                <a:srgbClr val="D0E0E3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3285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it" sz="3285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lang="it" sz="3285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24 </a:t>
            </a:r>
            <a:r>
              <a:rPr lang="it" sz="3285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 Otubar dal 1480</a:t>
            </a:r>
            <a:r>
              <a:rPr lang="it" sz="3285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simpri a Cividât, </a:t>
            </a:r>
            <a:r>
              <a:rPr lang="it" sz="3285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 è stât un altri primât</a:t>
            </a:r>
            <a:r>
              <a:rPr lang="it" sz="3285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il prin libri stampât in Friûl, il "</a:t>
            </a:r>
            <a:r>
              <a:rPr lang="it" sz="3285" i="1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 honesta Voluptate</a:t>
            </a:r>
            <a:r>
              <a:rPr lang="it" sz="3285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 di Bartolomeo Platina. </a:t>
            </a:r>
            <a:r>
              <a:rPr lang="it" sz="3285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" sz="3285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" sz="3285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lang="it" sz="3285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libri sul plasê de taule, ma ancje manuâl di igjiene e salût.</a:t>
            </a:r>
            <a:endParaRPr sz="3285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00" dirty="0">
              <a:solidFill>
                <a:srgbClr val="222222"/>
              </a:solidFill>
              <a:highlight>
                <a:srgbClr val="E5E5E5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222222"/>
              </a:solidFill>
              <a:highlight>
                <a:srgbClr val="E5E5E5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835"/>
              <a:buFont typeface="Arial"/>
              <a:buNone/>
            </a:pPr>
            <a:r>
              <a:rPr lang="it" sz="3600" dirty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Il 31 </a:t>
            </a:r>
            <a:r>
              <a:rPr lang="it" sz="3600" dirty="0" smtClean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 Lui dal 1484 </a:t>
            </a:r>
            <a:r>
              <a:rPr lang="it" sz="3600" dirty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 finîs di stampâ </a:t>
            </a:r>
            <a:r>
              <a:rPr lang="it" sz="3600" dirty="0" smtClean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lis </a:t>
            </a:r>
            <a:r>
              <a:rPr lang="it" sz="3600" dirty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it" sz="3600" i="1" dirty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Constitutioni de la Patria de Friuoli</a:t>
            </a:r>
            <a:r>
              <a:rPr lang="it" sz="3600" dirty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", lis </a:t>
            </a:r>
            <a:r>
              <a:rPr lang="it" sz="3600" dirty="0" smtClean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antighis </a:t>
            </a:r>
            <a:r>
              <a:rPr lang="it" sz="3600" dirty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leçs de Patrie </a:t>
            </a:r>
            <a:r>
              <a:rPr lang="it" sz="3600" dirty="0" smtClean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metudis adun </a:t>
            </a:r>
            <a:r>
              <a:rPr lang="it" sz="3600" dirty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dal </a:t>
            </a:r>
            <a:r>
              <a:rPr lang="it" sz="3600" dirty="0" smtClean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patriarcje </a:t>
            </a:r>
            <a:r>
              <a:rPr lang="it" sz="3600" dirty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Marquardo tal 1366 e </a:t>
            </a:r>
            <a:r>
              <a:rPr lang="it" sz="3600" dirty="0" smtClean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scritis di </a:t>
            </a:r>
            <a:r>
              <a:rPr lang="it" sz="3600" dirty="0">
                <a:solidFill>
                  <a:srgbClr val="222222"/>
                </a:solidFill>
                <a:highlight>
                  <a:srgbClr val="E5E5E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PIETRO CAPRETTO</a:t>
            </a:r>
            <a:endParaRPr sz="3600" dirty="0">
              <a:solidFill>
                <a:srgbClr val="222222"/>
              </a:solidFill>
              <a:highlight>
                <a:srgbClr val="E5E5E5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7150" dirty="0">
              <a:solidFill>
                <a:srgbClr val="222222"/>
              </a:solidFill>
              <a:highlight>
                <a:srgbClr val="E5E5E5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3000" dirty="0">
              <a:solidFill>
                <a:srgbClr val="222222"/>
              </a:solidFill>
              <a:highlight>
                <a:srgbClr val="D0E0E3"/>
              </a:highlight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719" y="0"/>
            <a:ext cx="40207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4900" dirty="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Intal 1293 tal antic </a:t>
            </a:r>
            <a:r>
              <a:rPr lang="it" sz="4900" dirty="0" smtClean="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borc di Sant </a:t>
            </a:r>
            <a:r>
              <a:rPr lang="it" sz="4900" dirty="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Silviestri a Cividât, i fradis Jacum e Prospar di Bologne </a:t>
            </a:r>
            <a:r>
              <a:rPr lang="it" sz="4900" dirty="0" smtClean="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it" sz="4900" dirty="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scomencin a produsi la cjarte </a:t>
            </a:r>
            <a:r>
              <a:rPr lang="it" sz="4900" dirty="0" smtClean="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 la </a:t>
            </a:r>
            <a:r>
              <a:rPr lang="it" sz="4900" dirty="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prime volte in Friûl e su ogni sfuei </a:t>
            </a:r>
            <a:r>
              <a:rPr lang="it" sz="4900" dirty="0" smtClean="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it" sz="4900" dirty="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metevin il lôr marc: une spirâl.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616" y="302456"/>
            <a:ext cx="5701698" cy="454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85900" y="445025"/>
            <a:ext cx="8782254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509" b="1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CEMÛT </a:t>
            </a:r>
            <a:r>
              <a:rPr lang="it" sz="3509" b="1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JERINO </a:t>
            </a:r>
            <a:r>
              <a:rPr lang="it" sz="3509" b="1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DULÁ SI </a:t>
            </a:r>
            <a:r>
              <a:rPr lang="it" sz="3509" b="1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CJATAVINO </a:t>
            </a:r>
            <a:r>
              <a:rPr lang="it" sz="3509" b="1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LIS CJARTERIS FURLANIS?</a:t>
            </a:r>
            <a:endParaRPr sz="162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85900" y="1859100"/>
            <a:ext cx="86463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D0E0E3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120000"/>
              </a:lnSpc>
              <a:buNone/>
            </a:pP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Il 16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di Lui dal 1879 e vignive 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inaugurade la cjartere di Rualis (Cividât) che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e 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veve 2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nivei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. Al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plan tiere a 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jerin metûts i machinaris, al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plan parsore a vignivin 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distirâts i sfueis par jessi secjâts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tal 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aiar.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60275" y="1177425"/>
            <a:ext cx="2571900" cy="3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Lis cjarteris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jerin alimentadis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une ruede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suntun  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flum, dongje </a:t>
            </a:r>
            <a:r>
              <a:rPr lang="it" sz="340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it" sz="340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 mulin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49" y="318175"/>
            <a:ext cx="5888426" cy="48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06"/>
              <a:buFont typeface="Arial"/>
              <a:buNone/>
            </a:pP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 provincie di Udin 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jerin 8 cjarteris che a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produsevin dutis cjarte 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imbaladure, cun peçots 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dâts dongje 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provincie e cun paie comprade dongje lis fabrichis.</a:t>
            </a:r>
            <a:endParaRPr sz="4150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ct val="26506"/>
              <a:buNone/>
            </a:pP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Dome une, a Pordenon, 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produseve 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man cjarte blancje 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 scrivi 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dissegnâ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150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06"/>
              <a:buFont typeface="Arial"/>
              <a:buNone/>
            </a:pP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Cul passà dal timp si produsarà une cjarte paie plui 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resistente 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cjarte 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grise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dal </a:t>
            </a:r>
            <a:r>
              <a:rPr lang="it" sz="4150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masarament de </a:t>
            </a:r>
            <a:r>
              <a:rPr lang="it" sz="4150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cjarte di recupar.</a:t>
            </a:r>
            <a:endParaRPr sz="4150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7845375" y="3996175"/>
            <a:ext cx="98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Cartiera Galvani (PN)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32" y="252450"/>
            <a:ext cx="7495893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6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CEMÛT SI </a:t>
            </a:r>
            <a:r>
              <a:rPr lang="it" sz="3600" dirty="0" smtClean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FASEVIE </a:t>
            </a:r>
            <a:r>
              <a:rPr lang="it" sz="3600" dirty="0">
                <a:solidFill>
                  <a:srgbClr val="222222"/>
                </a:solidFill>
                <a:highlight>
                  <a:srgbClr val="D0E0E3"/>
                </a:highlight>
                <a:latin typeface="Meiryo"/>
                <a:ea typeface="Meiryo"/>
                <a:cs typeface="Meiryo"/>
                <a:sym typeface="Meiryo"/>
              </a:rPr>
              <a:t>LA CJARTE?</a:t>
            </a:r>
            <a:endParaRPr sz="3600" dirty="0"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699" y="1313750"/>
            <a:ext cx="8621285" cy="3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paie trinçade,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vignuve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metude ta lis vascjis di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masarazion cu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cjalcine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che no fraidessi;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messedade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restave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cussì par un pâr di setemanis.</a:t>
            </a:r>
            <a:endParaRPr sz="2012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2012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vignive po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metude ta lis molazzis,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grues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cjadins in ciment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 che e zirave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une muele verticâl in piere che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 fruçonave.</a:t>
            </a:r>
            <a:endParaRPr sz="2012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2012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Ae fin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paie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vignive scjariade intune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vascje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cul scjassadôr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dulà che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vignive slungjade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trasformade in pastiel.</a:t>
            </a:r>
            <a:endParaRPr sz="2012" dirty="0">
              <a:solidFill>
                <a:srgbClr val="222222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629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Culì, midiant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 tubis e rivave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la machine continue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dulà che, pressade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dai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cilindris e deventave un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sfuei continui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che al vignive taiât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puartât a secjâ </a:t>
            </a:r>
            <a:r>
              <a:rPr lang="it" sz="2012" dirty="0" smtClean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tal </a:t>
            </a:r>
            <a:r>
              <a:rPr lang="it" sz="2012" dirty="0">
                <a:solidFill>
                  <a:srgbClr val="222222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aiar. </a:t>
            </a:r>
            <a:endParaRPr sz="1629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				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850" y="141750"/>
            <a:ext cx="3664975" cy="48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454</Words>
  <Application>Microsoft Office PowerPoint</Application>
  <PresentationFormat>Presentazione su schermo (16:9)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Meiryo</vt:lpstr>
      <vt:lpstr>Arial</vt:lpstr>
      <vt:lpstr>Times New Roman</vt:lpstr>
      <vt:lpstr>Simple Light</vt:lpstr>
      <vt:lpstr>LA STAMPE E LA CJARTE IN FRIÛL</vt:lpstr>
      <vt:lpstr>Presentazione standard di PowerPoint</vt:lpstr>
      <vt:lpstr>Presentazione standard di PowerPoint</vt:lpstr>
      <vt:lpstr>CEMÛT JERINO E DULÁ SI CJATAVINO LIS CJARTERIS FURLANIS?</vt:lpstr>
      <vt:lpstr>Presentazione standard di PowerPoint</vt:lpstr>
      <vt:lpstr>Presentazione standard di PowerPoint</vt:lpstr>
      <vt:lpstr>Presentazione standard di PowerPoint</vt:lpstr>
      <vt:lpstr>CEMÛT SI FASEVIE LA CJARTE?</vt:lpstr>
      <vt:lpstr>Presentazione standard di PowerPoint</vt:lpstr>
      <vt:lpstr>Presentazione standard di PowerPoint</vt:lpstr>
      <vt:lpstr>CURIOSITÂT SU LA STAMPE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STAMPE E LA CJARTE IN FRIÛL</dc:title>
  <dc:creator>seven</dc:creator>
  <cp:lastModifiedBy>seven</cp:lastModifiedBy>
  <cp:revision>7</cp:revision>
  <dcterms:modified xsi:type="dcterms:W3CDTF">2022-07-07T17:40:45Z</dcterms:modified>
</cp:coreProperties>
</file>