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460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201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25f0c5db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25f0c5db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3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a14018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a14018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04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8bda00e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8bda00e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36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8898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88989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92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ce9c282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ce9c282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452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91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fd19cc6f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fd19cc6f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55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00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a71a06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a71a06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0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25f0c5d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25f0c5d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16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a71a063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a71a063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52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409519a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409519a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02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6a86204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6a86204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33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6a86204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6a86204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18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ur.wikipedia.org/wiki/Fri%C3%BBl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fur.wikipedia.org/wiki/Tradizions_furlanis" TargetMode="External"/><Relationship Id="rId7" Type="http://schemas.openxmlformats.org/officeDocument/2006/relationships/hyperlink" Target="https://fur.wikipedia.org/w/index.php?title=Befane&amp;action=edit&amp;redlink=1" TargetMode="External"/><Relationship Id="rId12" Type="http://schemas.openxmlformats.org/officeDocument/2006/relationships/hyperlink" Target="https://fur.wikipedia.org/wiki/Invi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ur.wikipedia.org/wiki/5_di_Zen%C3%A2r" TargetMode="External"/><Relationship Id="rId11" Type="http://schemas.openxmlformats.org/officeDocument/2006/relationships/hyperlink" Target="https://fur.wikipedia.org/wiki/Solstizi" TargetMode="External"/><Relationship Id="rId5" Type="http://schemas.openxmlformats.org/officeDocument/2006/relationships/hyperlink" Target="https://fur.wikipedia.org/wiki/6_di_Zen%C3%A2r" TargetMode="External"/><Relationship Id="rId10" Type="http://schemas.openxmlformats.org/officeDocument/2006/relationships/hyperlink" Target="https://fur.wikipedia.org/wiki/Epifanie" TargetMode="External"/><Relationship Id="rId4" Type="http://schemas.openxmlformats.org/officeDocument/2006/relationships/hyperlink" Target="https://fur.wikipedia.org/wiki/Cristianisim" TargetMode="External"/><Relationship Id="rId9" Type="http://schemas.openxmlformats.org/officeDocument/2006/relationships/hyperlink" Target="https://fur.wikipedia.org/wiki/Pasche_Tafan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7978" y="244252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dirty="0">
                <a:ln w="19050">
                  <a:solidFill>
                    <a:srgbClr val="0070C0"/>
                  </a:solidFill>
                </a:ln>
              </a:rPr>
              <a:t>IN VIAÇ ATOR PAL </a:t>
            </a:r>
            <a:r>
              <a:rPr lang="it" sz="4800" b="1" dirty="0" smtClean="0">
                <a:ln w="19050">
                  <a:solidFill>
                    <a:srgbClr val="0070C0"/>
                  </a:solidFill>
                </a:ln>
              </a:rPr>
              <a:t>FRIÛL </a:t>
            </a:r>
            <a:br>
              <a:rPr lang="it" sz="4800" b="1" dirty="0" smtClean="0">
                <a:ln w="19050">
                  <a:solidFill>
                    <a:srgbClr val="0070C0"/>
                  </a:solidFill>
                </a:ln>
              </a:rPr>
            </a:br>
            <a:r>
              <a:rPr lang="it" sz="4800" b="1" dirty="0" smtClean="0">
                <a:ln w="19050">
                  <a:solidFill>
                    <a:srgbClr val="0070C0"/>
                  </a:solidFill>
                </a:ln>
              </a:rPr>
              <a:t>PAR SCUVIERZI… </a:t>
            </a:r>
            <a:br>
              <a:rPr lang="it" sz="4800" b="1" dirty="0" smtClean="0">
                <a:ln w="19050">
                  <a:solidFill>
                    <a:srgbClr val="0070C0"/>
                  </a:solidFill>
                </a:ln>
              </a:rPr>
            </a:br>
            <a:r>
              <a:rPr lang="it" sz="4800" b="1" dirty="0" smtClean="0">
                <a:ln w="19050">
                  <a:solidFill>
                    <a:srgbClr val="0070C0"/>
                  </a:solidFill>
                </a:ln>
              </a:rPr>
              <a:t/>
            </a:r>
            <a:br>
              <a:rPr lang="it" sz="4800" b="1" dirty="0" smtClean="0">
                <a:ln w="19050">
                  <a:solidFill>
                    <a:srgbClr val="0070C0"/>
                  </a:solidFill>
                </a:ln>
              </a:rPr>
            </a:br>
            <a:r>
              <a:rPr lang="it" sz="4800" b="1" dirty="0" smtClean="0">
                <a:ln w="19050">
                  <a:solidFill>
                    <a:srgbClr val="0070C0"/>
                  </a:solidFill>
                </a:ln>
              </a:rPr>
              <a:t>LIENDIS, TRADIZIONS e GASTRONOMIE!</a:t>
            </a:r>
            <a:endParaRPr sz="4800" b="1" dirty="0">
              <a:ln w="19050"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4802725" y="280275"/>
            <a:ext cx="4045200" cy="45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dirty="0"/>
              <a:t>La gnot dai </a:t>
            </a:r>
            <a:r>
              <a:rPr lang="it" sz="1900" dirty="0" smtClean="0"/>
              <a:t>muarts </a:t>
            </a:r>
            <a:r>
              <a:rPr lang="it" sz="1900" dirty="0"/>
              <a:t>si ispire a une tradizion celtiche dulà che vîfs e </a:t>
            </a:r>
            <a:r>
              <a:rPr lang="it" sz="1900" dirty="0" smtClean="0"/>
              <a:t>muarts </a:t>
            </a:r>
            <a:r>
              <a:rPr lang="it" sz="1900" dirty="0"/>
              <a:t>a podevin passâ </a:t>
            </a:r>
            <a:r>
              <a:rPr lang="it" sz="1900" dirty="0" smtClean="0"/>
              <a:t>di </a:t>
            </a:r>
            <a:r>
              <a:rPr lang="it" sz="1900" dirty="0"/>
              <a:t>un ream a di chel altri. Aspiets pagans e cristians si messedin. E je usance di lassâ une lusute </a:t>
            </a:r>
            <a:r>
              <a:rPr lang="it" sz="1900" dirty="0" smtClean="0"/>
              <a:t>impiade </a:t>
            </a:r>
            <a:r>
              <a:rPr lang="it" sz="1900" dirty="0"/>
              <a:t>sui barcons par </a:t>
            </a:r>
            <a:r>
              <a:rPr lang="it" sz="1900" dirty="0" smtClean="0"/>
              <a:t>fâ in mût </a:t>
            </a:r>
            <a:r>
              <a:rPr lang="it" sz="1900" dirty="0"/>
              <a:t>che i muarts de famee a tornin a cjatâ i vîfs in </a:t>
            </a:r>
            <a:r>
              <a:rPr lang="it" sz="1900" dirty="0" smtClean="0"/>
              <a:t>chê </a:t>
            </a:r>
            <a:r>
              <a:rPr lang="it" sz="1900" dirty="0"/>
              <a:t>gnot.</a:t>
            </a:r>
            <a:endParaRPr sz="1900" dirty="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25" y="387425"/>
            <a:ext cx="3835950" cy="225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25" y="2803075"/>
            <a:ext cx="3835950" cy="23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;p14"/>
          <p:cNvSpPr txBox="1"/>
          <p:nvPr/>
        </p:nvSpPr>
        <p:spPr>
          <a:xfrm>
            <a:off x="1301262" y="2011727"/>
            <a:ext cx="7664624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200" dirty="0">
                <a:ln w="28575"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Lato"/>
                <a:ea typeface="Lato"/>
                <a:cs typeface="Lato"/>
                <a:sym typeface="Lato"/>
              </a:rPr>
              <a:t>LA GASTRONOMIE</a:t>
            </a:r>
            <a:endParaRPr sz="5200" dirty="0">
              <a:ln w="28575">
                <a:solidFill>
                  <a:srgbClr val="FF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3955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167">
            <a:off x="4845374" y="647738"/>
            <a:ext cx="2509829" cy="174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9197">
            <a:off x="994646" y="2796624"/>
            <a:ext cx="2558202" cy="1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9951">
            <a:off x="4835473" y="2885420"/>
            <a:ext cx="2885300" cy="176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1164574">
            <a:off x="1249131" y="587271"/>
            <a:ext cx="2563698" cy="18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60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 idx="4294967295"/>
          </p:nvPr>
        </p:nvSpPr>
        <p:spPr>
          <a:xfrm>
            <a:off x="333351" y="419813"/>
            <a:ext cx="8405400" cy="66867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highlight>
                  <a:schemeClr val="lt1"/>
                </a:highlight>
              </a:rPr>
              <a:t>I PLATS TIPICS FURLANS DOLÇS E</a:t>
            </a:r>
            <a:r>
              <a:rPr lang="it" dirty="0"/>
              <a:t> SALÂTS  </a:t>
            </a:r>
            <a:endParaRPr dirty="0"/>
          </a:p>
        </p:txBody>
      </p:sp>
      <p:grpSp>
        <p:nvGrpSpPr>
          <p:cNvPr id="83" name="Google Shape;83;p15"/>
          <p:cNvGrpSpPr/>
          <p:nvPr/>
        </p:nvGrpSpPr>
        <p:grpSpPr>
          <a:xfrm>
            <a:off x="431825" y="1342525"/>
            <a:ext cx="2683300" cy="3302700"/>
            <a:chOff x="431825" y="1342525"/>
            <a:chExt cx="2683300" cy="3302700"/>
          </a:xfrm>
        </p:grpSpPr>
        <p:sp>
          <p:nvSpPr>
            <p:cNvPr id="84" name="Google Shape;84;p15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5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489200" y="2160925"/>
            <a:ext cx="26244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400" dirty="0" smtClean="0"/>
              <a:t>La broade e </a:t>
            </a:r>
            <a:r>
              <a:rPr lang="it" sz="1400" dirty="0"/>
              <a:t>je un tipic plat furlan di  savor picant e </a:t>
            </a:r>
            <a:r>
              <a:rPr lang="it" sz="1400" dirty="0" smtClean="0"/>
              <a:t>garp. La broade </a:t>
            </a:r>
            <a:r>
              <a:rPr lang="it" sz="1400" dirty="0"/>
              <a:t>si mangje </a:t>
            </a:r>
            <a:r>
              <a:rPr lang="it" sz="1400" dirty="0" smtClean="0"/>
              <a:t>cu la cjar </a:t>
            </a:r>
            <a:r>
              <a:rPr lang="it" sz="1400" dirty="0"/>
              <a:t>di purcit, dispès cul muset.  </a:t>
            </a:r>
            <a:endParaRPr sz="1400" dirty="0"/>
          </a:p>
        </p:txBody>
      </p:sp>
      <p:grpSp>
        <p:nvGrpSpPr>
          <p:cNvPr id="89" name="Google Shape;89;p15"/>
          <p:cNvGrpSpPr/>
          <p:nvPr/>
        </p:nvGrpSpPr>
        <p:grpSpPr>
          <a:xfrm>
            <a:off x="3150900" y="1326825"/>
            <a:ext cx="2673827" cy="3356183"/>
            <a:chOff x="3260998" y="600723"/>
            <a:chExt cx="2673827" cy="3454641"/>
          </a:xfrm>
        </p:grpSpPr>
        <p:sp>
          <p:nvSpPr>
            <p:cNvPr id="90" name="Google Shape;90;p15"/>
            <p:cNvSpPr/>
            <p:nvPr/>
          </p:nvSpPr>
          <p:spPr>
            <a:xfrm>
              <a:off x="3260998" y="974063"/>
              <a:ext cx="2673000" cy="3081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dirty="0">
                  <a:solidFill>
                    <a:schemeClr val="dk1"/>
                  </a:solidFill>
                </a:rPr>
                <a:t>Il frico al è une ricete furlane come secont plat o plat unic, fate cul formadi ed </a:t>
              </a:r>
              <a:r>
                <a:rPr lang="it" dirty="0" smtClean="0">
                  <a:solidFill>
                    <a:schemeClr val="dk1"/>
                  </a:solidFill>
                </a:rPr>
                <a:t>origjinarie des </a:t>
              </a:r>
              <a:r>
                <a:rPr lang="it" dirty="0">
                  <a:solidFill>
                    <a:schemeClr val="dk1"/>
                  </a:solidFill>
                </a:rPr>
                <a:t>monts de Cjargne. Al è un plat fat </a:t>
              </a:r>
              <a:r>
                <a:rPr lang="it" dirty="0" smtClean="0">
                  <a:solidFill>
                    <a:schemeClr val="dk1"/>
                  </a:solidFill>
                </a:rPr>
                <a:t>cu </a:t>
              </a:r>
              <a:r>
                <a:rPr lang="it" dirty="0">
                  <a:solidFill>
                    <a:schemeClr val="dk1"/>
                  </a:solidFill>
                </a:rPr>
                <a:t>lis patatis , lis </a:t>
              </a:r>
              <a:r>
                <a:rPr lang="it" dirty="0" smtClean="0">
                  <a:solidFill>
                    <a:schemeClr val="dk1"/>
                  </a:solidFill>
                </a:rPr>
                <a:t>cevolis </a:t>
              </a:r>
              <a:r>
                <a:rPr lang="it" dirty="0">
                  <a:solidFill>
                    <a:schemeClr val="dk1"/>
                  </a:solidFill>
                </a:rPr>
                <a:t>e il formadi Montasio fondût. </a:t>
              </a: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3261825" y="600723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5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3" name="Google Shape;93;p15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" name="Google Shape;94;p15"/>
          <p:cNvGrpSpPr/>
          <p:nvPr/>
        </p:nvGrpSpPr>
        <p:grpSpPr>
          <a:xfrm>
            <a:off x="5860850" y="1326938"/>
            <a:ext cx="2673000" cy="3302700"/>
            <a:chOff x="6007125" y="1342525"/>
            <a:chExt cx="2673000" cy="3302700"/>
          </a:xfrm>
        </p:grpSpPr>
        <p:sp>
          <p:nvSpPr>
            <p:cNvPr id="95" name="Google Shape;95;p15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6007125" y="1353313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5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8" name="Google Shape;98;p15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6023900" y="2160925"/>
            <a:ext cx="2422500" cy="24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</a:t>
            </a:r>
            <a:r>
              <a:rPr lang="it" sz="1400" dirty="0" smtClean="0"/>
              <a:t>gnocs, o macarons,  </a:t>
            </a:r>
            <a:r>
              <a:rPr lang="it" sz="1400" dirty="0"/>
              <a:t>a son un plat comun tal Friûl in dutis lis variantis e cun diviersis cuincis. Lis distinzions fondamentâls di tignî cont, a son </a:t>
            </a:r>
            <a:r>
              <a:rPr lang="it" sz="1400" dirty="0" smtClean="0"/>
              <a:t>te </a:t>
            </a:r>
            <a:r>
              <a:rPr lang="it" sz="1400" dirty="0"/>
              <a:t>composizion </a:t>
            </a:r>
            <a:r>
              <a:rPr lang="it" sz="1400" dirty="0" smtClean="0"/>
              <a:t>de </a:t>
            </a:r>
            <a:r>
              <a:rPr lang="it" sz="1400" dirty="0"/>
              <a:t>paste dal gnoc.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933875" y="1337725"/>
            <a:ext cx="2101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 smtClean="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BROADE </a:t>
            </a:r>
            <a:r>
              <a:rPr lang="it" sz="1500" dirty="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E MUSET</a:t>
            </a:r>
            <a:endParaRPr sz="1500" dirty="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536025" y="1108650"/>
            <a:ext cx="21018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   FRICO</a:t>
            </a:r>
            <a:endParaRPr sz="16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200" y="3299100"/>
            <a:ext cx="1614563" cy="10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6506663" y="1326950"/>
            <a:ext cx="2101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       GNOCS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625" y="3747275"/>
            <a:ext cx="1255900" cy="8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5275" y="3568863"/>
            <a:ext cx="2101800" cy="107637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1483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1254300" y="1371600"/>
            <a:ext cx="29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64925" y="415900"/>
            <a:ext cx="3619500" cy="320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 dirty="0" smtClean="0">
                <a:latin typeface="Lato"/>
                <a:ea typeface="Lato"/>
                <a:cs typeface="Lato"/>
                <a:sym typeface="Lato"/>
              </a:rPr>
              <a:t>  Polente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latin typeface="Lato"/>
                <a:ea typeface="Lato"/>
                <a:cs typeface="Lato"/>
                <a:sym typeface="Lato"/>
              </a:rPr>
              <a:t>Mangjâ plui comun. Si guste cun cjar  purcine, pes, formadi e tancj altris aliments.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25" y="2861225"/>
            <a:ext cx="3619500" cy="21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2;p16"/>
          <p:cNvSpPr txBox="1"/>
          <p:nvPr/>
        </p:nvSpPr>
        <p:spPr>
          <a:xfrm>
            <a:off x="4743743" y="415900"/>
            <a:ext cx="3619500" cy="34470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it-IT" sz="2800" dirty="0" smtClean="0">
                <a:ea typeface="+mn-ea"/>
              </a:rPr>
              <a:t>    </a:t>
            </a:r>
            <a:r>
              <a:rPr lang="it-IT" sz="2800" dirty="0" err="1" smtClean="0">
                <a:ea typeface="+mn-ea"/>
              </a:rPr>
              <a:t>Scuete</a:t>
            </a:r>
            <a:r>
              <a:rPr lang="it-IT" sz="2800" dirty="0" smtClean="0">
                <a:ea typeface="+mn-ea"/>
              </a:rPr>
              <a:t> </a:t>
            </a:r>
            <a:r>
              <a:rPr lang="it-IT" sz="2800" dirty="0" err="1">
                <a:ea typeface="+mn-ea"/>
              </a:rPr>
              <a:t>fumade</a:t>
            </a:r>
            <a:endParaRPr lang="it-IT" sz="2800" dirty="0">
              <a:ea typeface="+mn-ea"/>
            </a:endParaRPr>
          </a:p>
          <a:p>
            <a:pPr marL="266700" lvl="0">
              <a:defRPr/>
            </a:pPr>
            <a:endParaRPr lang="it-IT" sz="1700" dirty="0" smtClean="0">
              <a:ea typeface="+mn-ea"/>
            </a:endParaRPr>
          </a:p>
          <a:p>
            <a:pPr marL="266700" lvl="0">
              <a:defRPr/>
            </a:pPr>
            <a:r>
              <a:rPr lang="it-IT" sz="1700" dirty="0" err="1" smtClean="0">
                <a:ea typeface="+mn-ea"/>
              </a:rPr>
              <a:t>Prodot</a:t>
            </a:r>
            <a:r>
              <a:rPr lang="it-IT" sz="1700" dirty="0" smtClean="0">
                <a:ea typeface="+mn-ea"/>
              </a:rPr>
              <a:t> </a:t>
            </a:r>
            <a:r>
              <a:rPr lang="it-IT" sz="1700" dirty="0">
                <a:ea typeface="+mn-ea"/>
              </a:rPr>
              <a:t>di malghe. </a:t>
            </a:r>
          </a:p>
          <a:p>
            <a:pPr marL="266700" lvl="0">
              <a:defRPr/>
            </a:pPr>
            <a:r>
              <a:rPr lang="it-IT" sz="1700" dirty="0" err="1">
                <a:ea typeface="+mn-ea"/>
              </a:rPr>
              <a:t>Prodot</a:t>
            </a:r>
            <a:r>
              <a:rPr lang="it-IT" sz="1700" dirty="0">
                <a:ea typeface="+mn-ea"/>
              </a:rPr>
              <a:t> </a:t>
            </a:r>
            <a:r>
              <a:rPr lang="it-IT" sz="1700" dirty="0" err="1">
                <a:ea typeface="+mn-ea"/>
              </a:rPr>
              <a:t>tipic</a:t>
            </a:r>
            <a:r>
              <a:rPr lang="it-IT" sz="1700" dirty="0">
                <a:ea typeface="+mn-ea"/>
              </a:rPr>
              <a:t> e plui </a:t>
            </a:r>
            <a:r>
              <a:rPr lang="it-IT" sz="1700" dirty="0" err="1">
                <a:ea typeface="+mn-ea"/>
              </a:rPr>
              <a:t>antîc</a:t>
            </a:r>
            <a:r>
              <a:rPr lang="it-IT" sz="1700" dirty="0">
                <a:ea typeface="+mn-ea"/>
              </a:rPr>
              <a:t> de </a:t>
            </a:r>
            <a:r>
              <a:rPr lang="it-IT" sz="1700" dirty="0" err="1">
                <a:ea typeface="+mn-ea"/>
              </a:rPr>
              <a:t>nestre</a:t>
            </a:r>
            <a:r>
              <a:rPr lang="it-IT" sz="1700" dirty="0">
                <a:ea typeface="+mn-ea"/>
              </a:rPr>
              <a:t> </a:t>
            </a:r>
            <a:r>
              <a:rPr lang="it-IT" sz="1700" dirty="0" err="1">
                <a:ea typeface="+mn-ea"/>
              </a:rPr>
              <a:t>Regjon</a:t>
            </a:r>
            <a:r>
              <a:rPr lang="it-IT" sz="1700" dirty="0">
                <a:ea typeface="+mn-ea"/>
              </a:rPr>
              <a:t>.</a:t>
            </a:r>
          </a:p>
          <a:p>
            <a:pPr lvl="0"/>
            <a:r>
              <a:rPr lang="it" sz="2500" dirty="0">
                <a:solidFill>
                  <a:srgbClr val="FFFFFF"/>
                </a:solidFill>
                <a:ea typeface="+mn-ea"/>
                <a:cs typeface="+mn-cs"/>
              </a:rPr>
              <a:t>cuete fumad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l="6137"/>
          <a:stretch/>
        </p:blipFill>
        <p:spPr>
          <a:xfrm>
            <a:off x="4743743" y="2861225"/>
            <a:ext cx="3619500" cy="2012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68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/>
              <a:t>Di Il tuo nome</a:t>
            </a:r>
            <a:endParaRPr/>
          </a:p>
        </p:txBody>
      </p:sp>
      <p:graphicFrame>
        <p:nvGraphicFramePr>
          <p:cNvPr id="120" name="Google Shape;120;p17"/>
          <p:cNvGraphicFramePr/>
          <p:nvPr>
            <p:extLst/>
          </p:nvPr>
        </p:nvGraphicFramePr>
        <p:xfrm>
          <a:off x="189825" y="1297075"/>
          <a:ext cx="8954175" cy="36926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4725"/>
                <a:gridCol w="2984725"/>
                <a:gridCol w="2984725"/>
              </a:tblGrid>
              <a:tr h="3692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 GUBANE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Al è il tipic dolς furlan </a:t>
                      </a:r>
                      <a:r>
                        <a:rPr lang="it" dirty="0" smtClean="0">
                          <a:solidFill>
                            <a:schemeClr val="dk1"/>
                          </a:solidFill>
                        </a:rPr>
                        <a:t>des Valadis 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dal </a:t>
                      </a:r>
                      <a:r>
                        <a:rPr lang="it" dirty="0" smtClean="0">
                          <a:solidFill>
                            <a:schemeClr val="dk1"/>
                          </a:solidFill>
                        </a:rPr>
                        <a:t>Nadison 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e dal </a:t>
                      </a:r>
                      <a:r>
                        <a:rPr lang="it" dirty="0" smtClean="0">
                          <a:solidFill>
                            <a:schemeClr val="dk1"/>
                          </a:solidFill>
                        </a:rPr>
                        <a:t>Gurizan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, fat cun paste dolce jevade e un riplen di coculis, ue passe, pignui, licôr e </a:t>
                      </a:r>
                      <a:r>
                        <a:rPr lang="it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scusse gratade dal</a:t>
                      </a:r>
                      <a:r>
                        <a:rPr lang="it" dirty="0"/>
                        <a:t> 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limon. Al â une forme di </a:t>
                      </a:r>
                      <a:r>
                        <a:rPr lang="it" dirty="0" smtClean="0">
                          <a:solidFill>
                            <a:schemeClr val="dk1"/>
                          </a:solidFill>
                        </a:rPr>
                        <a:t>cai.</a:t>
                      </a:r>
                      <a:r>
                        <a:rPr lang="it" dirty="0" smtClean="0"/>
                        <a:t>.</a:t>
                      </a:r>
                      <a:endParaRPr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 </a:t>
                      </a:r>
                      <a:endParaRPr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STRUCS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Bocognuts di paste cun chel stes riplen de gubane.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“S” di RAVIEI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Biscots fats cun la spongje,</a:t>
                      </a:r>
                      <a:r>
                        <a:rPr lang="it" dirty="0"/>
                        <a:t> 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i ûfs il zucar e la farine. A </a:t>
                      </a:r>
                      <a:r>
                        <a:rPr lang="it" dirty="0" smtClean="0">
                          <a:solidFill>
                            <a:schemeClr val="dk1"/>
                          </a:solidFill>
                        </a:rPr>
                        <a:t>àn </a:t>
                      </a:r>
                      <a:r>
                        <a:rPr lang="it" dirty="0">
                          <a:solidFill>
                            <a:schemeClr val="dk1"/>
                          </a:solidFill>
                        </a:rPr>
                        <a:t>la  forme di “S”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1" name="Google Shape;121;p17"/>
          <p:cNvSpPr txBox="1"/>
          <p:nvPr/>
        </p:nvSpPr>
        <p:spPr>
          <a:xfrm>
            <a:off x="1049153" y="276267"/>
            <a:ext cx="6517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latin typeface="Arial Black" panose="020B0A04020102020204" pitchFamily="34" charset="0"/>
                <a:ea typeface="Lato"/>
                <a:cs typeface="Lato"/>
                <a:sym typeface="Lato"/>
              </a:rPr>
              <a:t>I DOLÇS</a:t>
            </a:r>
            <a:endParaRPr sz="3600" dirty="0">
              <a:latin typeface="Arial Black" panose="020B0A040201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500" y="2902125"/>
            <a:ext cx="2513802" cy="19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550" y="3228375"/>
            <a:ext cx="2733475" cy="15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51775" y="3019525"/>
            <a:ext cx="2664300" cy="180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3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8741" y="94855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>
                <a:ln w="19050">
                  <a:solidFill>
                    <a:srgbClr val="0070C0"/>
                  </a:solidFill>
                </a:ln>
              </a:rPr>
              <a:t>LIS LIENDIS …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03700"/>
            <a:ext cx="85206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 dirty="0">
                <a:solidFill>
                  <a:schemeClr val="dk1"/>
                </a:solidFill>
              </a:rPr>
              <a:t>I sbilfs de Cjargne 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 dirty="0">
                <a:solidFill>
                  <a:schemeClr val="dk1"/>
                </a:solidFill>
              </a:rPr>
              <a:t>I Sbilfs de Cjargne a son ducj spirts malcuiets, piçui, ma a puedin </a:t>
            </a:r>
            <a:r>
              <a:rPr lang="it" sz="1400" dirty="0" smtClean="0">
                <a:solidFill>
                  <a:schemeClr val="dk1"/>
                </a:solidFill>
              </a:rPr>
              <a:t>deventâ</a:t>
            </a:r>
            <a:br>
              <a:rPr lang="it" sz="1400" dirty="0" smtClean="0">
                <a:solidFill>
                  <a:schemeClr val="dk1"/>
                </a:solidFill>
              </a:rPr>
            </a:br>
            <a:r>
              <a:rPr lang="it" sz="1400" dirty="0" smtClean="0">
                <a:solidFill>
                  <a:schemeClr val="dk1"/>
                </a:solidFill>
              </a:rPr>
              <a:t>grancj </a:t>
            </a:r>
            <a:r>
              <a:rPr lang="it" sz="1400" dirty="0">
                <a:solidFill>
                  <a:schemeClr val="dk1"/>
                </a:solidFill>
              </a:rPr>
              <a:t>se e cuant che al covente.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 dirty="0">
                <a:solidFill>
                  <a:schemeClr val="dk1"/>
                </a:solidFill>
              </a:rPr>
              <a:t>Si </a:t>
            </a:r>
            <a:r>
              <a:rPr lang="it" sz="1400" dirty="0" smtClean="0">
                <a:solidFill>
                  <a:schemeClr val="dk1"/>
                </a:solidFill>
              </a:rPr>
              <a:t>movin </a:t>
            </a:r>
            <a:r>
              <a:rPr lang="it" sz="1400" dirty="0">
                <a:solidFill>
                  <a:schemeClr val="dk1"/>
                </a:solidFill>
              </a:rPr>
              <a:t>svelts, a àn sù dispès vistîts </a:t>
            </a:r>
            <a:r>
              <a:rPr lang="it" sz="1400" dirty="0" smtClean="0">
                <a:solidFill>
                  <a:schemeClr val="dk1"/>
                </a:solidFill>
              </a:rPr>
              <a:t>ros </a:t>
            </a:r>
            <a:r>
              <a:rPr lang="it" sz="1400" dirty="0">
                <a:solidFill>
                  <a:schemeClr val="dk1"/>
                </a:solidFill>
              </a:rPr>
              <a:t>o </a:t>
            </a:r>
            <a:r>
              <a:rPr lang="it" sz="1400" dirty="0" smtClean="0">
                <a:solidFill>
                  <a:schemeClr val="dk1"/>
                </a:solidFill>
              </a:rPr>
              <a:t>verts, </a:t>
            </a:r>
            <a:r>
              <a:rPr lang="it" sz="1400" dirty="0">
                <a:solidFill>
                  <a:schemeClr val="dk1"/>
                </a:solidFill>
              </a:rPr>
              <a:t>une barete cun sunais, o pûr a doprin rosutis di </a:t>
            </a:r>
            <a:r>
              <a:rPr lang="it" sz="1400" dirty="0" smtClean="0">
                <a:solidFill>
                  <a:schemeClr val="dk1"/>
                </a:solidFill>
              </a:rPr>
              <a:t>campanelis </a:t>
            </a:r>
            <a:r>
              <a:rPr lang="it" sz="1400" dirty="0">
                <a:solidFill>
                  <a:schemeClr val="dk1"/>
                </a:solidFill>
              </a:rPr>
              <a:t>tant che cjapiel. Simpri fruts, ur plâs fa musiche, zuiâ, balâ, e fâ scherçs plui o mancul dispetôs  ai oms.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172" y="91975"/>
            <a:ext cx="1765414" cy="219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738" y="2934844"/>
            <a:ext cx="1964673" cy="198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6448" y="2934844"/>
            <a:ext cx="2107563" cy="198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Lis Aganis</a:t>
            </a:r>
            <a:endParaRPr b="1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900800"/>
            <a:ext cx="8520600" cy="3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Lis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Aganis a son spirts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de aghe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e si puedin cjatâ tai flums, tai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torints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e tai rius. A an simpri someancis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femininis. Chestis figuris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a son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visibilis tes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gnots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di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Lune plene. In chestis ocasions, lis Aganis si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riunissin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e a balin cun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vistîts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blancs che daspò a lassin suiâ </a:t>
            </a:r>
            <a:r>
              <a:rPr lang="it" sz="1600" dirty="0" smtClean="0">
                <a:solidFill>
                  <a:schemeClr val="dk1"/>
                </a:solidFill>
                <a:highlight>
                  <a:schemeClr val="accent5"/>
                </a:highlight>
              </a:rPr>
              <a:t>tal </a:t>
            </a:r>
            <a:r>
              <a:rPr lang="it" sz="1600" dirty="0">
                <a:solidFill>
                  <a:schemeClr val="dk1"/>
                </a:solidFill>
                <a:highlight>
                  <a:schemeClr val="accent5"/>
                </a:highlight>
              </a:rPr>
              <a:t>clâr di lune.</a:t>
            </a:r>
            <a:endParaRPr sz="1600" dirty="0">
              <a:solidFill>
                <a:schemeClr val="dk1"/>
              </a:solidFill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825" y="2075675"/>
            <a:ext cx="2898125" cy="27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La liende dal puint dal Diaul</a:t>
            </a:r>
            <a:endParaRPr b="1"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893128"/>
            <a:ext cx="8520600" cy="451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La liende </a:t>
            </a:r>
            <a:r>
              <a:rPr lang="it" sz="1600" dirty="0" smtClean="0">
                <a:solidFill>
                  <a:schemeClr val="dk1"/>
                </a:solidFill>
              </a:rPr>
              <a:t>e </a:t>
            </a:r>
            <a:r>
              <a:rPr lang="it" sz="1600" dirty="0">
                <a:solidFill>
                  <a:schemeClr val="dk1"/>
                </a:solidFill>
              </a:rPr>
              <a:t>conte che il puint al è stat fat </a:t>
            </a:r>
            <a:r>
              <a:rPr lang="it" sz="1600" dirty="0" smtClean="0">
                <a:solidFill>
                  <a:schemeClr val="dk1"/>
                </a:solidFill>
              </a:rPr>
              <a:t>sù </a:t>
            </a:r>
            <a:r>
              <a:rPr lang="it" sz="1600" dirty="0">
                <a:solidFill>
                  <a:schemeClr val="dk1"/>
                </a:solidFill>
              </a:rPr>
              <a:t>dal Diaul. I cividins no rivavin a costruî il </a:t>
            </a:r>
            <a:r>
              <a:rPr lang="it" sz="1600" dirty="0" smtClean="0">
                <a:solidFill>
                  <a:schemeClr val="dk1"/>
                </a:solidFill>
              </a:rPr>
              <a:t>puint, </a:t>
            </a:r>
            <a:r>
              <a:rPr lang="it" sz="1600" dirty="0">
                <a:solidFill>
                  <a:schemeClr val="dk1"/>
                </a:solidFill>
              </a:rPr>
              <a:t>cussì a </a:t>
            </a:r>
            <a:r>
              <a:rPr lang="it" sz="1600" dirty="0" smtClean="0">
                <a:solidFill>
                  <a:schemeClr val="dk1"/>
                </a:solidFill>
              </a:rPr>
              <a:t>àn </a:t>
            </a:r>
            <a:r>
              <a:rPr lang="it" sz="1600" dirty="0">
                <a:solidFill>
                  <a:schemeClr val="dk1"/>
                </a:solidFill>
              </a:rPr>
              <a:t>domandât al Diaul di </a:t>
            </a:r>
            <a:r>
              <a:rPr lang="it" sz="1600" dirty="0" smtClean="0">
                <a:solidFill>
                  <a:schemeClr val="dk1"/>
                </a:solidFill>
              </a:rPr>
              <a:t>judâju</a:t>
            </a:r>
            <a:r>
              <a:rPr lang="it" sz="1600" dirty="0">
                <a:solidFill>
                  <a:schemeClr val="dk1"/>
                </a:solidFill>
              </a:rPr>
              <a:t>: Il Diaul al dîs di </a:t>
            </a:r>
            <a:r>
              <a:rPr lang="it" sz="1600" dirty="0" smtClean="0">
                <a:solidFill>
                  <a:schemeClr val="dk1"/>
                </a:solidFill>
              </a:rPr>
              <a:t>sì, </a:t>
            </a:r>
            <a:r>
              <a:rPr lang="it" sz="1600" dirty="0">
                <a:solidFill>
                  <a:schemeClr val="dk1"/>
                </a:solidFill>
              </a:rPr>
              <a:t>ma a une condizion: di </a:t>
            </a:r>
            <a:r>
              <a:rPr lang="it" sz="1600" dirty="0" smtClean="0">
                <a:solidFill>
                  <a:schemeClr val="dk1"/>
                </a:solidFill>
              </a:rPr>
              <a:t>podê vê </a:t>
            </a:r>
            <a:r>
              <a:rPr lang="it" sz="1600" dirty="0">
                <a:solidFill>
                  <a:schemeClr val="dk1"/>
                </a:solidFill>
              </a:rPr>
              <a:t>la prime anime che </a:t>
            </a:r>
            <a:r>
              <a:rPr lang="it" sz="1600" dirty="0" smtClean="0">
                <a:solidFill>
                  <a:schemeClr val="dk1"/>
                </a:solidFill>
              </a:rPr>
              <a:t>e passarà sul puint. </a:t>
            </a:r>
            <a:r>
              <a:rPr lang="it" sz="1600" dirty="0">
                <a:solidFill>
                  <a:schemeClr val="dk1"/>
                </a:solidFill>
              </a:rPr>
              <a:t>I cividins a </a:t>
            </a:r>
            <a:r>
              <a:rPr lang="it" sz="1600" dirty="0" smtClean="0">
                <a:solidFill>
                  <a:schemeClr val="dk1"/>
                </a:solidFill>
              </a:rPr>
              <a:t>àn </a:t>
            </a:r>
            <a:r>
              <a:rPr lang="it" sz="1600" dirty="0">
                <a:solidFill>
                  <a:schemeClr val="dk1"/>
                </a:solidFill>
              </a:rPr>
              <a:t>acetât e il Diaul si è </a:t>
            </a:r>
            <a:r>
              <a:rPr lang="it" sz="1600" dirty="0" smtClean="0">
                <a:solidFill>
                  <a:schemeClr val="dk1"/>
                </a:solidFill>
              </a:rPr>
              <a:t>metût </a:t>
            </a:r>
            <a:r>
              <a:rPr lang="it" sz="1600" dirty="0">
                <a:solidFill>
                  <a:schemeClr val="dk1"/>
                </a:solidFill>
              </a:rPr>
              <a:t>a </a:t>
            </a:r>
            <a:r>
              <a:rPr lang="it" sz="1600" dirty="0" smtClean="0">
                <a:solidFill>
                  <a:schemeClr val="dk1"/>
                </a:solidFill>
              </a:rPr>
              <a:t>lavorâ. </a:t>
            </a:r>
            <a:r>
              <a:rPr lang="it" sz="1600" dirty="0">
                <a:solidFill>
                  <a:schemeClr val="dk1"/>
                </a:solidFill>
              </a:rPr>
              <a:t>Une volte finît il </a:t>
            </a:r>
            <a:r>
              <a:rPr lang="it" sz="1600" dirty="0" smtClean="0">
                <a:solidFill>
                  <a:schemeClr val="dk1"/>
                </a:solidFill>
              </a:rPr>
              <a:t>puint, </a:t>
            </a:r>
            <a:r>
              <a:rPr lang="it" sz="1600" dirty="0">
                <a:solidFill>
                  <a:schemeClr val="dk1"/>
                </a:solidFill>
              </a:rPr>
              <a:t>i cividins a </a:t>
            </a:r>
            <a:r>
              <a:rPr lang="it" sz="1600" dirty="0" smtClean="0">
                <a:solidFill>
                  <a:schemeClr val="dk1"/>
                </a:solidFill>
              </a:rPr>
              <a:t>àn </a:t>
            </a:r>
            <a:r>
              <a:rPr lang="it" sz="1600" dirty="0">
                <a:solidFill>
                  <a:schemeClr val="dk1"/>
                </a:solidFill>
              </a:rPr>
              <a:t>fat </a:t>
            </a:r>
            <a:r>
              <a:rPr lang="it" sz="1600" dirty="0" smtClean="0">
                <a:solidFill>
                  <a:schemeClr val="dk1"/>
                </a:solidFill>
              </a:rPr>
              <a:t>passâ sul puint </a:t>
            </a:r>
            <a:r>
              <a:rPr lang="it" sz="1600" dirty="0">
                <a:solidFill>
                  <a:schemeClr val="dk1"/>
                </a:solidFill>
              </a:rPr>
              <a:t>une </a:t>
            </a:r>
            <a:r>
              <a:rPr lang="it" sz="1600" dirty="0" smtClean="0">
                <a:solidFill>
                  <a:schemeClr val="dk1"/>
                </a:solidFill>
              </a:rPr>
              <a:t>bestie, </a:t>
            </a:r>
            <a:r>
              <a:rPr lang="it" sz="1600" dirty="0">
                <a:solidFill>
                  <a:schemeClr val="dk1"/>
                </a:solidFill>
              </a:rPr>
              <a:t>e il Diaul si è </a:t>
            </a:r>
            <a:r>
              <a:rPr lang="it" sz="1600" dirty="0" smtClean="0">
                <a:solidFill>
                  <a:schemeClr val="dk1"/>
                </a:solidFill>
              </a:rPr>
              <a:t>scugnût </a:t>
            </a:r>
            <a:r>
              <a:rPr lang="it" sz="1600" dirty="0">
                <a:solidFill>
                  <a:schemeClr val="dk1"/>
                </a:solidFill>
              </a:rPr>
              <a:t>contentâ di </a:t>
            </a:r>
            <a:r>
              <a:rPr lang="it" sz="1600" dirty="0" smtClean="0">
                <a:solidFill>
                  <a:schemeClr val="dk1"/>
                </a:solidFill>
              </a:rPr>
              <a:t>chê </a:t>
            </a:r>
            <a:r>
              <a:rPr lang="it" sz="1600" dirty="0">
                <a:solidFill>
                  <a:schemeClr val="dk1"/>
                </a:solidFill>
              </a:rPr>
              <a:t>anime.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20275" t="2930" r="14424" b="-2929"/>
          <a:stretch/>
        </p:blipFill>
        <p:spPr>
          <a:xfrm rot="10800000" flipH="1">
            <a:off x="2916600" y="4799200"/>
            <a:ext cx="2544500" cy="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2375050"/>
            <a:ext cx="5715000" cy="26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2093125" y="1861950"/>
            <a:ext cx="656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dirty="0">
                <a:ln w="28575">
                  <a:solidFill>
                    <a:srgbClr val="0070C0"/>
                  </a:solidFill>
                </a:ln>
                <a:solidFill>
                  <a:schemeClr val="dk1"/>
                </a:solidFill>
              </a:rPr>
              <a:t>LIS </a:t>
            </a:r>
            <a:r>
              <a:rPr lang="it" sz="4800" dirty="0" smtClean="0">
                <a:ln w="28575">
                  <a:solidFill>
                    <a:srgbClr val="0070C0"/>
                  </a:solidFill>
                </a:ln>
                <a:solidFill>
                  <a:schemeClr val="dk1"/>
                </a:solidFill>
              </a:rPr>
              <a:t>TRADIZIONS…</a:t>
            </a:r>
            <a:endParaRPr sz="4900" dirty="0">
              <a:ln w="28575">
                <a:solidFill>
                  <a:srgbClr val="0070C0"/>
                </a:solidFill>
              </a:ln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078675" y="724200"/>
            <a:ext cx="2613000" cy="10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accent5"/>
                </a:highlight>
              </a:rPr>
              <a:t>Il pignarûl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508235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3"/>
              </a:rPr>
              <a:t>tradizion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it" sz="1300" b="1" dirty="0">
                <a:latin typeface="Arial"/>
                <a:ea typeface="Arial"/>
                <a:cs typeface="Arial"/>
                <a:sym typeface="Arial"/>
              </a:rPr>
              <a:t>pignarûl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ven a stâi impiâ i fûcs par parâ vie lis maledizions, e je di </a:t>
            </a:r>
            <a:r>
              <a:rPr lang="it" sz="1300" dirty="0" smtClean="0">
                <a:latin typeface="Arial"/>
                <a:ea typeface="Arial"/>
                <a:cs typeface="Arial"/>
                <a:sym typeface="Arial"/>
              </a:rPr>
              <a:t>origjin 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celtiche, leade probabilmentri al domandâ la protezion di </a:t>
            </a:r>
            <a:r>
              <a:rPr lang="it" sz="1300" dirty="0" smtClean="0">
                <a:latin typeface="Arial"/>
                <a:ea typeface="Arial"/>
                <a:cs typeface="Arial"/>
                <a:sym typeface="Arial"/>
              </a:rPr>
              <a:t>Beleno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il diu dal fûc. Il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4"/>
              </a:rPr>
              <a:t>Cristianisim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 al à conservât cheste tradizion che e je rivade </a:t>
            </a:r>
            <a:r>
              <a:rPr lang="it" sz="1300" dirty="0" smtClean="0">
                <a:latin typeface="Arial"/>
                <a:ea typeface="Arial"/>
                <a:cs typeface="Arial"/>
                <a:sym typeface="Arial"/>
              </a:rPr>
              <a:t>fin 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tai dîs di vuê. In dut il Friûl, la sere dal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5"/>
              </a:rPr>
              <a:t>6 di Zenâr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o in chê dal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6"/>
              </a:rPr>
              <a:t>5 di Zenâr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a vegnin impiâts i Pignarûi, tassis di lens, fen, robe vecje e dut ce che si pues brusâ. In cualchi câs, parsore dal pignarûl e ven metude la figure di une femine, ispirade a la figure de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7"/>
              </a:rPr>
              <a:t>befane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che però secont i studiôs e je une inovazion moderne, </a:t>
            </a:r>
            <a:r>
              <a:rPr lang="it" sz="1300" dirty="0" smtClean="0">
                <a:latin typeface="Arial"/>
                <a:ea typeface="Arial"/>
                <a:cs typeface="Arial"/>
                <a:sym typeface="Arial"/>
              </a:rPr>
              <a:t>che e 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cjape dentri altris tradizions talianis. Di dutis lis fiestis de tradizion dal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8"/>
              </a:rPr>
              <a:t>Friûl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chê dai fûcs di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9"/>
              </a:rPr>
              <a:t>Pasche Tafanie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 e je sigurementri la miôr conservade e la plui sintude a </a:t>
            </a:r>
            <a:r>
              <a:rPr lang="it" sz="1300" dirty="0" smtClean="0">
                <a:latin typeface="Arial"/>
                <a:ea typeface="Arial"/>
                <a:cs typeface="Arial"/>
                <a:sym typeface="Arial"/>
              </a:rPr>
              <a:t>nivel 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popolâr inmò in dì di vuê. La tradizion dai fûcs grancj di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10"/>
              </a:rPr>
              <a:t>Epifanie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 si piert tal scûr di etis lontanis, leade a </a:t>
            </a:r>
            <a:r>
              <a:rPr lang="it" sz="1300" dirty="0" smtClean="0">
                <a:latin typeface="Arial"/>
                <a:ea typeface="Arial"/>
                <a:cs typeface="Arial"/>
                <a:sym typeface="Arial"/>
              </a:rPr>
              <a:t>cerimoniis 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antighis dal timp dal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11"/>
              </a:rPr>
              <a:t>solstizi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it" sz="1300" u="sng" dirty="0">
                <a:latin typeface="Arial"/>
                <a:ea typeface="Arial"/>
                <a:cs typeface="Arial"/>
                <a:sym typeface="Arial"/>
                <a:hlinkClick r:id="rId12"/>
              </a:rPr>
              <a:t>Invier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, celebradis di ducj</a:t>
            </a:r>
            <a:r>
              <a:rPr lang="it" sz="1300" dirty="0"/>
              <a:t> </a:t>
            </a:r>
            <a:r>
              <a:rPr lang="it" sz="1300" dirty="0">
                <a:latin typeface="Arial"/>
                <a:ea typeface="Arial"/>
                <a:cs typeface="Arial"/>
                <a:sym typeface="Arial"/>
              </a:rPr>
              <a:t>i popui da la Europe.</a:t>
            </a:r>
            <a:endParaRPr sz="1300" dirty="0">
              <a:highlight>
                <a:srgbClr val="434343"/>
              </a:highlight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1713" y="2206575"/>
            <a:ext cx="3692774" cy="19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750338" y="710800"/>
            <a:ext cx="3331500" cy="10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Krampus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2"/>
          </p:nvPr>
        </p:nvSpPr>
        <p:spPr>
          <a:xfrm>
            <a:off x="4769925" y="757950"/>
            <a:ext cx="4045200" cy="3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400" dirty="0"/>
              <a:t>Si conte che tant timp </a:t>
            </a:r>
            <a:r>
              <a:rPr lang="it" sz="1400" dirty="0" smtClean="0"/>
              <a:t>indaûr, </a:t>
            </a:r>
            <a:r>
              <a:rPr lang="it" sz="1400" dirty="0"/>
              <a:t>durant la cjaristie, i fantats dai piçui paîs di mont, si vistivin cun </a:t>
            </a:r>
            <a:r>
              <a:rPr lang="it" sz="1400" dirty="0" smtClean="0"/>
              <a:t>pelicis </a:t>
            </a:r>
            <a:r>
              <a:rPr lang="it" sz="1400" dirty="0"/>
              <a:t>di plumis e cuars di </a:t>
            </a:r>
            <a:r>
              <a:rPr lang="it" sz="1400" dirty="0" smtClean="0"/>
              <a:t>animâi</a:t>
            </a:r>
            <a:r>
              <a:rPr lang="it" sz="1400" dirty="0"/>
              <a:t>. Nissun </a:t>
            </a:r>
            <a:r>
              <a:rPr lang="it" sz="1400" dirty="0" smtClean="0"/>
              <a:t>ju cognosseve </a:t>
            </a:r>
            <a:r>
              <a:rPr lang="it" sz="1400" dirty="0"/>
              <a:t>e a lavin ator spaventant  la  int dai </a:t>
            </a:r>
            <a:r>
              <a:rPr lang="it" sz="1400" dirty="0" smtClean="0"/>
              <a:t>paîs </a:t>
            </a:r>
            <a:r>
              <a:rPr lang="it" sz="1400" dirty="0"/>
              <a:t>dongje e </a:t>
            </a:r>
            <a:r>
              <a:rPr lang="it" sz="1400" dirty="0" smtClean="0"/>
              <a:t>i robavin </a:t>
            </a:r>
            <a:r>
              <a:rPr lang="it" sz="1400" dirty="0"/>
              <a:t>la robe di </a:t>
            </a:r>
            <a:r>
              <a:rPr lang="it" sz="1400" dirty="0" smtClean="0"/>
              <a:t>mangiâ che a coventave pal Invier</a:t>
            </a:r>
            <a:r>
              <a:rPr lang="it" sz="1400" dirty="0"/>
              <a:t>. </a:t>
            </a:r>
            <a:r>
              <a:rPr lang="it" sz="1400" dirty="0" smtClean="0"/>
              <a:t>Daspò </a:t>
            </a:r>
            <a:r>
              <a:rPr lang="it" sz="1400" dirty="0"/>
              <a:t>i </a:t>
            </a:r>
            <a:r>
              <a:rPr lang="it" sz="1400" dirty="0" smtClean="0"/>
              <a:t>fantats </a:t>
            </a:r>
            <a:r>
              <a:rPr lang="it" sz="1400" dirty="0"/>
              <a:t>si son inacuarts che tra di lôr al jere un </a:t>
            </a:r>
            <a:r>
              <a:rPr lang="it" sz="1400" dirty="0" smtClean="0"/>
              <a:t>impostôr</a:t>
            </a:r>
            <a:r>
              <a:rPr lang="it" sz="1400" dirty="0"/>
              <a:t>: Il diaul che </a:t>
            </a:r>
            <a:r>
              <a:rPr lang="it" sz="1400" dirty="0" smtClean="0"/>
              <a:t>si </a:t>
            </a:r>
            <a:r>
              <a:rPr lang="it" sz="1400" dirty="0"/>
              <a:t>jere </a:t>
            </a:r>
            <a:r>
              <a:rPr lang="it" sz="1400" dirty="0" smtClean="0"/>
              <a:t>metût dentri </a:t>
            </a:r>
            <a:r>
              <a:rPr lang="it" sz="1400" dirty="0"/>
              <a:t>tal grop ma lu si podeve cognossi </a:t>
            </a:r>
            <a:r>
              <a:rPr lang="it" sz="1400" dirty="0" smtClean="0"/>
              <a:t>des </a:t>
            </a:r>
            <a:r>
              <a:rPr lang="it" sz="1400" dirty="0"/>
              <a:t>talpis a forme di </a:t>
            </a:r>
            <a:r>
              <a:rPr lang="it" sz="1400" dirty="0" smtClean="0"/>
              <a:t>çuculis </a:t>
            </a:r>
            <a:r>
              <a:rPr lang="it" sz="1400" dirty="0"/>
              <a:t>di cjavre. Par </a:t>
            </a:r>
            <a:r>
              <a:rPr lang="it" sz="1400" dirty="0" smtClean="0"/>
              <a:t>parâlu </a:t>
            </a:r>
            <a:r>
              <a:rPr lang="it" sz="1400" dirty="0"/>
              <a:t>vie a </a:t>
            </a:r>
            <a:r>
              <a:rPr lang="it" sz="1400" dirty="0" smtClean="0"/>
              <a:t>àn </a:t>
            </a:r>
            <a:r>
              <a:rPr lang="it" sz="1400" dirty="0"/>
              <a:t>clamât il vescul Nicolò che al </a:t>
            </a:r>
            <a:r>
              <a:rPr lang="it" sz="1400" dirty="0" smtClean="0"/>
              <a:t>à </a:t>
            </a:r>
            <a:r>
              <a:rPr lang="it" sz="1400" dirty="0"/>
              <a:t>sconfit il diaul. E </a:t>
            </a:r>
            <a:r>
              <a:rPr lang="it" sz="1400" dirty="0" smtClean="0"/>
              <a:t>cussì </a:t>
            </a:r>
            <a:r>
              <a:rPr lang="it" sz="1400" dirty="0"/>
              <a:t>cumò ogni an i fantats a van ator </a:t>
            </a:r>
            <a:r>
              <a:rPr lang="it" sz="1400" dirty="0" smtClean="0"/>
              <a:t>vistîts </a:t>
            </a:r>
            <a:r>
              <a:rPr lang="it" sz="1400" dirty="0"/>
              <a:t>di diaui pai paîs portant presints e batint i fruts che no son stâts bogns, simpri compagnâts dal vescul Nicolò.</a:t>
            </a:r>
            <a:endParaRPr sz="1400" dirty="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13" y="2027875"/>
            <a:ext cx="3717773" cy="23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265488" y="466150"/>
            <a:ext cx="4045200" cy="5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Coç di Nadal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4778275" y="414350"/>
            <a:ext cx="3837000" cy="47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 dirty="0"/>
              <a:t>I</a:t>
            </a:r>
            <a:r>
              <a:rPr lang="it" sz="1900" dirty="0"/>
              <a:t>l</a:t>
            </a:r>
            <a:r>
              <a:rPr lang="it" sz="1700" dirty="0"/>
              <a:t> “nadalin” al è un biel çoc di morâr o di noglâr </a:t>
            </a:r>
            <a:r>
              <a:rPr lang="it" sz="1700" dirty="0" smtClean="0"/>
              <a:t>che al vignive sielzût vie pal  an</a:t>
            </a:r>
            <a:r>
              <a:rPr lang="it" sz="1700" dirty="0"/>
              <a:t>; il çoc  al </a:t>
            </a:r>
            <a:r>
              <a:rPr lang="it" sz="1700" dirty="0" smtClean="0"/>
              <a:t>vignive </a:t>
            </a:r>
            <a:r>
              <a:rPr lang="it" sz="1700" dirty="0"/>
              <a:t>fat stagjonâ par </a:t>
            </a:r>
            <a:r>
              <a:rPr lang="it" sz="1700" dirty="0" smtClean="0"/>
              <a:t>che al duràs </a:t>
            </a:r>
            <a:r>
              <a:rPr lang="it" sz="1700" dirty="0"/>
              <a:t>a lunc e metût </a:t>
            </a:r>
            <a:r>
              <a:rPr lang="it" sz="1700" dirty="0" smtClean="0"/>
              <a:t>tal mieç </a:t>
            </a:r>
            <a:r>
              <a:rPr lang="it" sz="1700" dirty="0"/>
              <a:t>dal fogolâr, cûr de </a:t>
            </a:r>
            <a:r>
              <a:rPr lang="it" sz="1700" dirty="0" smtClean="0"/>
              <a:t>cjase. Al </a:t>
            </a:r>
            <a:r>
              <a:rPr lang="it" sz="1700" dirty="0"/>
              <a:t>vignive impiât prime di </a:t>
            </a:r>
            <a:r>
              <a:rPr lang="it" sz="1700" dirty="0" smtClean="0"/>
              <a:t>miezegnot, inte gnot di Nadâl. </a:t>
            </a:r>
            <a:r>
              <a:rPr lang="it" sz="1700" dirty="0"/>
              <a:t>Al </a:t>
            </a:r>
            <a:r>
              <a:rPr lang="it" sz="1700" dirty="0" smtClean="0"/>
              <a:t>veve di restâ </a:t>
            </a:r>
            <a:r>
              <a:rPr lang="it" sz="1700" dirty="0"/>
              <a:t>impiât fin a </a:t>
            </a:r>
            <a:r>
              <a:rPr lang="it" sz="1700" dirty="0" smtClean="0"/>
              <a:t>Prin dal an </a:t>
            </a:r>
            <a:r>
              <a:rPr lang="it" sz="1700" dirty="0"/>
              <a:t>o </a:t>
            </a:r>
            <a:r>
              <a:rPr lang="it" sz="1700" dirty="0" smtClean="0"/>
              <a:t>ae </a:t>
            </a:r>
            <a:r>
              <a:rPr lang="it" sz="1700" dirty="0"/>
              <a:t>Epifanie par podê portâ </a:t>
            </a:r>
            <a:r>
              <a:rPr lang="it" sz="1700" dirty="0" smtClean="0"/>
              <a:t>fortune </a:t>
            </a:r>
            <a:r>
              <a:rPr lang="it" sz="1700" dirty="0"/>
              <a:t>a dute </a:t>
            </a:r>
            <a:r>
              <a:rPr lang="it" sz="1700" dirty="0" smtClean="0"/>
              <a:t>la </a:t>
            </a:r>
            <a:r>
              <a:rPr lang="it" sz="1700" dirty="0"/>
              <a:t>cjase. La cinise </a:t>
            </a:r>
            <a:r>
              <a:rPr lang="it" sz="1700" dirty="0" smtClean="0"/>
              <a:t>e vignive </a:t>
            </a:r>
            <a:r>
              <a:rPr lang="it" sz="1700" dirty="0"/>
              <a:t>conservade e metude come protezion dai fulmins </a:t>
            </a:r>
            <a:r>
              <a:rPr lang="it" sz="1700" dirty="0" smtClean="0"/>
              <a:t>intai cuatri </a:t>
            </a:r>
            <a:r>
              <a:rPr lang="it" sz="1700" dirty="0"/>
              <a:t>cjantons de cjase.</a:t>
            </a:r>
            <a:endParaRPr sz="17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75" y="1448400"/>
            <a:ext cx="4254425" cy="341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9172575" y="4857750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970</Words>
  <Application>Microsoft Office PowerPoint</Application>
  <PresentationFormat>Presentazione su schermo (16:9)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Lato</vt:lpstr>
      <vt:lpstr>Times New Roman</vt:lpstr>
      <vt:lpstr>Simple Dark</vt:lpstr>
      <vt:lpstr>IN VIAÇ ATOR PAL FRIÛL  PAR SCUVIERZI…   LIENDIS, TRADIZIONS e GASTRONOMIE!</vt:lpstr>
      <vt:lpstr>LIS LIENDIS …</vt:lpstr>
      <vt:lpstr>Presentazione standard di PowerPoint</vt:lpstr>
      <vt:lpstr>Lis Aganis</vt:lpstr>
      <vt:lpstr>La liende dal puint dal Diaul</vt:lpstr>
      <vt:lpstr>Presentazione standard di PowerPoint</vt:lpstr>
      <vt:lpstr>Il pignarûl</vt:lpstr>
      <vt:lpstr>Krampus</vt:lpstr>
      <vt:lpstr>        Coç di Nadal</vt:lpstr>
      <vt:lpstr>Presentazione standard di PowerPoint</vt:lpstr>
      <vt:lpstr>Presentazione standard di PowerPoint</vt:lpstr>
      <vt:lpstr>Presentazione standard di PowerPoint</vt:lpstr>
      <vt:lpstr>I PLATS TIPICS FURLANS DOLÇS E SALÂTS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VIAÇ ATOR PAL FRIÛL… PAR SCUVIARZI…</dc:title>
  <cp:lastModifiedBy>seven</cp:lastModifiedBy>
  <cp:revision>5</cp:revision>
  <dcterms:modified xsi:type="dcterms:W3CDTF">2023-07-14T22:51:56Z</dcterms:modified>
</cp:coreProperties>
</file>