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Playfair Displ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74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2e873cf0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2e873cf0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06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3322a462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3322a462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5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6666496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6666496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06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8be02a4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8be02a4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62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5d61e62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5d61e62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25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99d4cf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99d4cfa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2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3322a46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3322a46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00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8be02a4b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18be02a4b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4440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fccffe0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fccffe0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1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f5ecace7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f5ecace7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71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68080439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68080439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87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8989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8989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433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268080439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268080439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50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66664966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66664966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74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e873cf0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e873cf0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093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8be02a4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18be02a4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834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6666496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266664966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963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63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73df776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73df776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70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889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889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543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8898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8898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20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26a34b6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26a34b6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57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6666496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26666496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88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8be02a4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18be02a4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86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30600" y="720325"/>
            <a:ext cx="7893000" cy="12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600" dirty="0">
                <a:latin typeface="Times New Roman"/>
                <a:ea typeface="Times New Roman"/>
                <a:cs typeface="Times New Roman"/>
                <a:sym typeface="Times New Roman"/>
              </a:rPr>
              <a:t>Lavôr fat dai </a:t>
            </a:r>
            <a:r>
              <a:rPr lang="it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arlêfs </a:t>
            </a:r>
            <a:r>
              <a:rPr lang="it" sz="3600" dirty="0">
                <a:latin typeface="Times New Roman"/>
                <a:ea typeface="Times New Roman"/>
                <a:cs typeface="Times New Roman"/>
                <a:sym typeface="Times New Roman"/>
              </a:rPr>
              <a:t>de classe cuinte de Scuele Primarie “G. Rodari”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3700" y="2757150"/>
            <a:ext cx="8026800" cy="16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dirty="0"/>
              <a:t>Amela, Greta, Teodora, Djenebou e </a:t>
            </a:r>
            <a:r>
              <a:rPr lang="it" dirty="0" smtClean="0"/>
              <a:t>mestre </a:t>
            </a:r>
            <a:r>
              <a:rPr lang="it" dirty="0"/>
              <a:t>Stefania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>
                <a:latin typeface="Times New Roman"/>
                <a:ea typeface="Times New Roman"/>
                <a:cs typeface="Times New Roman"/>
                <a:sym typeface="Times New Roman"/>
              </a:rPr>
              <a:t>IULIUM CARNICUM (</a:t>
            </a:r>
            <a:r>
              <a:rPr lang="it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vuê </a:t>
            </a:r>
            <a:r>
              <a:rPr lang="it" sz="3600" dirty="0">
                <a:latin typeface="Times New Roman"/>
                <a:ea typeface="Times New Roman"/>
                <a:cs typeface="Times New Roman"/>
                <a:sym typeface="Times New Roman"/>
              </a:rPr>
              <a:t>ZUI)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311700" y="1170125"/>
            <a:ext cx="8520600" cy="39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dirty="0"/>
              <a:t>Citât romane plui a nord in Italie. E jere </a:t>
            </a:r>
            <a:r>
              <a:rPr lang="it" dirty="0" smtClean="0"/>
              <a:t>impuartante </a:t>
            </a:r>
            <a:r>
              <a:rPr lang="it" dirty="0"/>
              <a:t>pal cumierç, pes stradis e </a:t>
            </a:r>
            <a:r>
              <a:rPr lang="it" dirty="0" smtClean="0"/>
              <a:t>pal </a:t>
            </a:r>
            <a:r>
              <a:rPr lang="it" dirty="0"/>
              <a:t>sisteme di smaltiment des aghis. Si puedin viodi i rescj </a:t>
            </a:r>
            <a:r>
              <a:rPr lang="it" dirty="0" smtClean="0"/>
              <a:t>archeologjics </a:t>
            </a:r>
            <a:r>
              <a:rPr lang="it" dirty="0"/>
              <a:t>dai insediaments romans.</a:t>
            </a:r>
            <a:endParaRPr dirty="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62375"/>
            <a:ext cx="3644529" cy="24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525" y="2362375"/>
            <a:ext cx="4431051" cy="24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311700" y="20722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Lis localitâts turistichis di mâr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311700" y="4095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LIGNAN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145200" y="1131725"/>
            <a:ext cx="8769300" cy="3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                                                                               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 smtClean="0"/>
              <a:t>Impuartante localitât balneâr </a:t>
            </a:r>
            <a:r>
              <a:rPr lang="it" dirty="0"/>
              <a:t>estive, </a:t>
            </a:r>
            <a:r>
              <a:rPr lang="it" dirty="0" smtClean="0"/>
              <a:t>frecuentade </a:t>
            </a:r>
            <a:r>
              <a:rPr lang="it" dirty="0"/>
              <a:t>di milions di personis. Lignan  e je une citadute moderne organizade pal </a:t>
            </a:r>
            <a:r>
              <a:rPr lang="it" dirty="0" smtClean="0"/>
              <a:t>turisim</a:t>
            </a:r>
            <a:r>
              <a:rPr lang="it" dirty="0"/>
              <a:t>. </a:t>
            </a:r>
            <a:r>
              <a:rPr lang="it" dirty="0" smtClean="0"/>
              <a:t>Dilunc di chês altris stagjons, </a:t>
            </a:r>
            <a:r>
              <a:rPr lang="it" dirty="0"/>
              <a:t>a Lignan si pues   amirâ  il Presepi di </a:t>
            </a:r>
            <a:r>
              <a:rPr lang="it" dirty="0" smtClean="0"/>
              <a:t>savalon, </a:t>
            </a:r>
            <a:r>
              <a:rPr lang="it" dirty="0"/>
              <a:t>in Primevere “</a:t>
            </a:r>
            <a:r>
              <a:rPr lang="it" dirty="0" smtClean="0"/>
              <a:t>Lignan </a:t>
            </a:r>
            <a:r>
              <a:rPr lang="it" dirty="0"/>
              <a:t>in rose”, il Parc Zoo , il Parc Hemingway  .        </a:t>
            </a:r>
            <a:r>
              <a:rPr lang="it" sz="1200" dirty="0"/>
              <a:t>                                                                             					   L                                                                                                                                          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200" dirty="0"/>
              <a:t> 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70" y="3013075"/>
            <a:ext cx="3175956" cy="18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450" y="3009925"/>
            <a:ext cx="1824875" cy="18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052450" y="2995474"/>
            <a:ext cx="2097125" cy="18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48204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GRAU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386050" y="788300"/>
            <a:ext cx="8393100" cy="3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Lis </a:t>
            </a:r>
            <a:r>
              <a:rPr lang="it" dirty="0" smtClean="0"/>
              <a:t>origjins </a:t>
            </a:r>
            <a:r>
              <a:rPr lang="it" dirty="0"/>
              <a:t>di </a:t>
            </a:r>
            <a:r>
              <a:rPr lang="it" dirty="0" smtClean="0"/>
              <a:t>Grau </a:t>
            </a:r>
            <a:r>
              <a:rPr lang="it" dirty="0"/>
              <a:t>si cjatin bielzà in ete romane. Il comun si slargje tra la lagune, la fôs dal Lusinç e il Mâr Adriatic. La citât  si è ingrandide cul timp e e je </a:t>
            </a:r>
            <a:r>
              <a:rPr lang="it" dirty="0" smtClean="0"/>
              <a:t>deventade </a:t>
            </a:r>
            <a:r>
              <a:rPr lang="it" dirty="0"/>
              <a:t>une localitât balneâr </a:t>
            </a:r>
            <a:r>
              <a:rPr lang="it" dirty="0" smtClean="0"/>
              <a:t>une vore </a:t>
            </a:r>
            <a:r>
              <a:rPr lang="it" dirty="0"/>
              <a:t>preseade pe presince di jodi e mete pai amants dal “zâl” e dai romançs </a:t>
            </a:r>
            <a:r>
              <a:rPr lang="it" dirty="0" smtClean="0"/>
              <a:t>investigatîfs. </a:t>
            </a:r>
            <a:r>
              <a:rPr lang="it" dirty="0"/>
              <a:t>Dal 2008, di fat si </a:t>
            </a:r>
            <a:r>
              <a:rPr lang="it" dirty="0" smtClean="0"/>
              <a:t>davuelç a Grau </a:t>
            </a:r>
            <a:r>
              <a:rPr lang="it" dirty="0"/>
              <a:t>il Festival Leterari “Grado giallo”.</a:t>
            </a:r>
            <a:endParaRPr dirty="0"/>
          </a:p>
        </p:txBody>
      </p:sp>
      <p:pic>
        <p:nvPicPr>
          <p:cNvPr id="176" name="Google Shape;17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50" y="3099200"/>
            <a:ext cx="4150550" cy="169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700" y="3122425"/>
            <a:ext cx="3849250" cy="169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266675" y="22492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Lis citâts storichis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PALME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Palme e </a:t>
            </a:r>
            <a:r>
              <a:rPr lang="it" dirty="0"/>
              <a:t>à</a:t>
            </a:r>
            <a:r>
              <a:rPr lang="it" dirty="0" smtClean="0"/>
              <a:t> la </a:t>
            </a:r>
            <a:r>
              <a:rPr lang="it" dirty="0"/>
              <a:t>forme di un poligon regolâr cun nûf </a:t>
            </a:r>
            <a:r>
              <a:rPr lang="it" dirty="0" smtClean="0"/>
              <a:t>lâts, </a:t>
            </a:r>
            <a:r>
              <a:rPr lang="it" dirty="0"/>
              <a:t>cun </a:t>
            </a:r>
            <a:r>
              <a:rPr lang="it" dirty="0" smtClean="0"/>
              <a:t>centis di muris </a:t>
            </a:r>
            <a:r>
              <a:rPr lang="it" dirty="0"/>
              <a:t>fatis </a:t>
            </a:r>
            <a:r>
              <a:rPr lang="it" dirty="0" smtClean="0"/>
              <a:t>daûr </a:t>
            </a:r>
            <a:r>
              <a:rPr lang="it" dirty="0"/>
              <a:t>dal dissen  di une stele.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 </a:t>
            </a:r>
            <a:endParaRPr dirty="0"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550" y="2161950"/>
            <a:ext cx="3150899" cy="26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CIVIDÂT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117300" y="1209175"/>
            <a:ext cx="5360100" cy="3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La citadine di Cividât e je nassude in </a:t>
            </a:r>
            <a:r>
              <a:rPr lang="it" dirty="0" smtClean="0"/>
              <a:t>ete </a:t>
            </a:r>
            <a:r>
              <a:rPr lang="it" dirty="0"/>
              <a:t>romane cul non di </a:t>
            </a:r>
            <a:r>
              <a:rPr lang="it" i="1" dirty="0"/>
              <a:t>Forum </a:t>
            </a:r>
            <a:r>
              <a:rPr lang="it" i="1" dirty="0" smtClean="0"/>
              <a:t>Julii</a:t>
            </a:r>
            <a:r>
              <a:rPr lang="it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A Cividât a son tantis </a:t>
            </a:r>
            <a:r>
              <a:rPr lang="it" dirty="0" smtClean="0"/>
              <a:t>testimoneancis </a:t>
            </a:r>
            <a:r>
              <a:rPr lang="it" dirty="0"/>
              <a:t>storichis e culturâls che a valorizin la </a:t>
            </a:r>
            <a:r>
              <a:rPr lang="it" dirty="0" smtClean="0"/>
              <a:t>citât, </a:t>
            </a:r>
            <a:r>
              <a:rPr lang="it" dirty="0"/>
              <a:t>come la Messe </a:t>
            </a:r>
            <a:r>
              <a:rPr lang="it" dirty="0" smtClean="0"/>
              <a:t>dal </a:t>
            </a:r>
            <a:r>
              <a:rPr lang="it" dirty="0"/>
              <a:t>Spadon, il </a:t>
            </a:r>
            <a:r>
              <a:rPr lang="it" dirty="0" smtClean="0"/>
              <a:t>zûc dal truc </a:t>
            </a:r>
            <a:r>
              <a:rPr lang="it" dirty="0"/>
              <a:t>e il Mittelfest.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Di viodi a son: il Domo, l’ipogjeu, il Palaç comunâl e il Palaç dai </a:t>
            </a:r>
            <a:r>
              <a:rPr lang="it" dirty="0" smtClean="0"/>
              <a:t>Proveditors.</a:t>
            </a:r>
            <a:endParaRPr dirty="0"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625" y="223425"/>
            <a:ext cx="3124050" cy="20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0625" y="2657475"/>
            <a:ext cx="3124051" cy="1943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99150" y="19267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Lis localitâts dai  lâts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311700" y="4389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Lâts  di Fusine e Cjavaç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Biel esempli di </a:t>
            </a:r>
            <a:r>
              <a:rPr lang="it" dirty="0" smtClean="0"/>
              <a:t>lât </a:t>
            </a:r>
            <a:r>
              <a:rPr lang="it" dirty="0"/>
              <a:t>alpin, di  origjin                                Il  </a:t>
            </a:r>
            <a:r>
              <a:rPr lang="it" dirty="0" smtClean="0"/>
              <a:t>lât </a:t>
            </a:r>
            <a:r>
              <a:rPr lang="it" dirty="0"/>
              <a:t>naturlâl plui </a:t>
            </a:r>
            <a:r>
              <a:rPr lang="it" dirty="0" smtClean="0"/>
              <a:t>grant </a:t>
            </a:r>
            <a:r>
              <a:rPr lang="it" dirty="0"/>
              <a:t>dal Friûl,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 </a:t>
            </a:r>
            <a:r>
              <a:rPr lang="it" dirty="0" smtClean="0"/>
              <a:t>glaçâl </a:t>
            </a:r>
            <a:r>
              <a:rPr lang="it" dirty="0"/>
              <a:t>.                                                                                           </a:t>
            </a:r>
            <a:r>
              <a:rPr lang="it" dirty="0" smtClean="0"/>
              <a:t>ideâl </a:t>
            </a:r>
            <a:r>
              <a:rPr lang="it" dirty="0"/>
              <a:t>par fâ bielis cjaminadis.</a:t>
            </a:r>
            <a:endParaRPr dirty="0"/>
          </a:p>
        </p:txBody>
      </p:sp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75" y="2710950"/>
            <a:ext cx="3380250" cy="17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34000" y="2710950"/>
            <a:ext cx="2535125" cy="17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655625" y="4604950"/>
            <a:ext cx="17016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Lât di Fusine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30"/>
          <p:cNvSpPr txBox="1"/>
          <p:nvPr/>
        </p:nvSpPr>
        <p:spPr>
          <a:xfrm>
            <a:off x="5313663" y="4640200"/>
            <a:ext cx="257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Lât di Cjavaç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196575" y="428425"/>
            <a:ext cx="8520600" cy="8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Lât </a:t>
            </a:r>
            <a:r>
              <a:rPr lang="it" sz="3600" dirty="0">
                <a:latin typeface="Times New Roman"/>
                <a:ea typeface="Times New Roman"/>
                <a:cs typeface="Times New Roman"/>
                <a:sym typeface="Times New Roman"/>
              </a:rPr>
              <a:t>di Ruvigne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dirty="0"/>
              <a:t>Tal mieç des culinis furlanis si cjate il  lagut </a:t>
            </a:r>
            <a:r>
              <a:rPr lang="it" dirty="0" smtClean="0"/>
              <a:t>glaçâl </a:t>
            </a:r>
            <a:r>
              <a:rPr lang="it" dirty="0"/>
              <a:t>plui impuartant </a:t>
            </a:r>
            <a:r>
              <a:rPr lang="it" dirty="0" smtClean="0"/>
              <a:t>de </a:t>
            </a:r>
            <a:r>
              <a:rPr lang="it" dirty="0"/>
              <a:t>zone prealpine e culinâr.</a:t>
            </a:r>
            <a:endParaRPr dirty="0"/>
          </a:p>
        </p:txBody>
      </p:sp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025" y="2235675"/>
            <a:ext cx="5123625" cy="25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 idx="4294967295"/>
          </p:nvPr>
        </p:nvSpPr>
        <p:spPr>
          <a:xfrm>
            <a:off x="387900" y="320925"/>
            <a:ext cx="8368200" cy="6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Dulà isal il Friûl?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279425" y="1190125"/>
            <a:ext cx="2683300" cy="3302700"/>
            <a:chOff x="431825" y="1342525"/>
            <a:chExt cx="2683300" cy="3302700"/>
          </a:xfrm>
        </p:grpSpPr>
        <p:sp>
          <p:nvSpPr>
            <p:cNvPr id="76" name="Google Shape;76;p14"/>
            <p:cNvSpPr/>
            <p:nvPr/>
          </p:nvSpPr>
          <p:spPr>
            <a:xfrm>
              <a:off x="431825" y="1342525"/>
              <a:ext cx="26832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 txBox="1"/>
            <p:nvPr/>
          </p:nvSpPr>
          <p:spPr>
            <a:xfrm>
              <a:off x="431925" y="1342525"/>
              <a:ext cx="26832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body" idx="4294967295"/>
          </p:nvPr>
        </p:nvSpPr>
        <p:spPr>
          <a:xfrm>
            <a:off x="489192" y="12615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9" name="Google Shape;79;p14"/>
          <p:cNvCxnSpPr/>
          <p:nvPr/>
        </p:nvCxnSpPr>
        <p:spPr>
          <a:xfrm>
            <a:off x="85767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14"/>
          <p:cNvSpPr txBox="1">
            <a:spLocks noGrp="1"/>
          </p:cNvSpPr>
          <p:nvPr>
            <p:ph type="body" idx="4294967295"/>
          </p:nvPr>
        </p:nvSpPr>
        <p:spPr>
          <a:xfrm>
            <a:off x="508125" y="2268950"/>
            <a:ext cx="2530800" cy="23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/>
              <a:t>Il Friûl al è in Europe e al è un  pont di incuintri tra </a:t>
            </a:r>
            <a:r>
              <a:rPr lang="it" sz="1300" dirty="0" smtClean="0"/>
              <a:t>civiltâts </a:t>
            </a:r>
            <a:r>
              <a:rPr lang="it" sz="1300" dirty="0"/>
              <a:t>diviersis  tra Nord e Sud, Est e Ovest de Europe.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400" dirty="0"/>
              <a:t> </a:t>
            </a:r>
            <a:endParaRPr sz="1400" dirty="0"/>
          </a:p>
        </p:txBody>
      </p:sp>
      <p:grpSp>
        <p:nvGrpSpPr>
          <p:cNvPr id="81" name="Google Shape;81;p14"/>
          <p:cNvGrpSpPr/>
          <p:nvPr/>
        </p:nvGrpSpPr>
        <p:grpSpPr>
          <a:xfrm>
            <a:off x="3143904" y="1159334"/>
            <a:ext cx="2673003" cy="3358846"/>
            <a:chOff x="3221800" y="1342525"/>
            <a:chExt cx="2673003" cy="3302700"/>
          </a:xfrm>
        </p:grpSpPr>
        <p:sp>
          <p:nvSpPr>
            <p:cNvPr id="82" name="Google Shape;82;p14"/>
            <p:cNvSpPr/>
            <p:nvPr/>
          </p:nvSpPr>
          <p:spPr>
            <a:xfrm>
              <a:off x="3221803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3221800" y="1342538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dirty="0">
                  <a:solidFill>
                    <a:schemeClr val="lt1"/>
                  </a:solidFill>
                </a:rPr>
                <a:t>	 </a:t>
              </a:r>
              <a:r>
                <a:rPr lang="it" dirty="0" smtClean="0">
                  <a:solidFill>
                    <a:schemeClr val="lt1"/>
                  </a:solidFill>
                </a:rPr>
                <a:t>Regjon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sp>
        <p:nvSpPr>
          <p:cNvPr id="84" name="Google Shape;84;p14"/>
          <p:cNvSpPr txBox="1">
            <a:spLocks noGrp="1"/>
          </p:cNvSpPr>
          <p:nvPr>
            <p:ph type="body" idx="4294967295"/>
          </p:nvPr>
        </p:nvSpPr>
        <p:spPr>
          <a:xfrm>
            <a:off x="3275767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85" name="Google Shape;85;p14"/>
          <p:cNvCxnSpPr/>
          <p:nvPr/>
        </p:nvCxnSpPr>
        <p:spPr>
          <a:xfrm>
            <a:off x="3660325" y="14671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4"/>
          <p:cNvSpPr txBox="1">
            <a:spLocks noGrp="1"/>
          </p:cNvSpPr>
          <p:nvPr>
            <p:ph type="body" idx="4294967295"/>
          </p:nvPr>
        </p:nvSpPr>
        <p:spPr>
          <a:xfrm>
            <a:off x="3270725" y="2268950"/>
            <a:ext cx="25308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300"/>
              <a:t>E je une des vincj regjons aministrativis de Italie e e je ancje une Regjon a Statût specjâl. </a:t>
            </a:r>
            <a:endParaRPr sz="1300"/>
          </a:p>
        </p:txBody>
      </p:sp>
      <p:grpSp>
        <p:nvGrpSpPr>
          <p:cNvPr id="87" name="Google Shape;87;p14"/>
          <p:cNvGrpSpPr/>
          <p:nvPr/>
        </p:nvGrpSpPr>
        <p:grpSpPr>
          <a:xfrm>
            <a:off x="5957125" y="1159264"/>
            <a:ext cx="2673000" cy="3358846"/>
            <a:chOff x="6007125" y="1342525"/>
            <a:chExt cx="2673000" cy="3302700"/>
          </a:xfrm>
        </p:grpSpPr>
        <p:sp>
          <p:nvSpPr>
            <p:cNvPr id="88" name="Google Shape;88;p14"/>
            <p:cNvSpPr/>
            <p:nvPr/>
          </p:nvSpPr>
          <p:spPr>
            <a:xfrm>
              <a:off x="6007125" y="1342525"/>
              <a:ext cx="2673000" cy="33027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6007125" y="1342525"/>
              <a:ext cx="2673000" cy="823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4"/>
          <p:cNvSpPr txBox="1">
            <a:spLocks noGrp="1"/>
          </p:cNvSpPr>
          <p:nvPr>
            <p:ph type="body" idx="4294967295"/>
          </p:nvPr>
        </p:nvSpPr>
        <p:spPr>
          <a:xfrm>
            <a:off x="6058742" y="1337725"/>
            <a:ext cx="3495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91" name="Google Shape;91;p14"/>
          <p:cNvCxnSpPr/>
          <p:nvPr/>
        </p:nvCxnSpPr>
        <p:spPr>
          <a:xfrm>
            <a:off x="6427225" y="1514725"/>
            <a:ext cx="0" cy="478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4"/>
          <p:cNvSpPr txBox="1">
            <a:spLocks noGrp="1"/>
          </p:cNvSpPr>
          <p:nvPr>
            <p:ph type="body" idx="4294967295"/>
          </p:nvPr>
        </p:nvSpPr>
        <p:spPr>
          <a:xfrm>
            <a:off x="5921875" y="2203838"/>
            <a:ext cx="27549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400"/>
              <a:t>La bandiere furlane e je une des plui antighis dal mont. E je formade di un drap celest di forme retangolâr. Tal mieç e à  une acuile in svol, di colôr aur.</a:t>
            </a:r>
            <a:endParaRPr sz="1400"/>
          </a:p>
        </p:txBody>
      </p:sp>
      <p:sp>
        <p:nvSpPr>
          <p:cNvPr id="93" name="Google Shape;93;p14"/>
          <p:cNvSpPr txBox="1"/>
          <p:nvPr/>
        </p:nvSpPr>
        <p:spPr>
          <a:xfrm>
            <a:off x="648050" y="1352621"/>
            <a:ext cx="21018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      Posizion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408250" y="992625"/>
            <a:ext cx="21018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01AFD1"/>
                </a:solidFill>
                <a:latin typeface="Lato"/>
                <a:ea typeface="Lato"/>
                <a:cs typeface="Lato"/>
                <a:sym typeface="Lato"/>
              </a:rPr>
              <a:t> Bandiere </a:t>
            </a:r>
            <a:endParaRPr sz="1500">
              <a:solidFill>
                <a:srgbClr val="01AFD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722" y="3496125"/>
            <a:ext cx="107326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375" y="3642063"/>
            <a:ext cx="1010675" cy="7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Lâc di Curnin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311800" y="1122225"/>
            <a:ext cx="8520600" cy="3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Lagut sede di une Risierve Naturâl intal comun di Forgjarie dongje un centri di riproduzion dal grifon.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941" y="1642818"/>
            <a:ext cx="4930255" cy="31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it" sz="36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ât </a:t>
            </a:r>
            <a:r>
              <a:rPr lang="it" sz="3600" b="0" dirty="0">
                <a:latin typeface="Times New Roman"/>
                <a:ea typeface="Times New Roman"/>
                <a:cs typeface="Times New Roman"/>
                <a:sym typeface="Times New Roman"/>
              </a:rPr>
              <a:t>di Sauris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dirty="0"/>
              <a:t>Il </a:t>
            </a:r>
            <a:r>
              <a:rPr lang="it" dirty="0" smtClean="0"/>
              <a:t>Lât </a:t>
            </a:r>
            <a:r>
              <a:rPr lang="it" dirty="0"/>
              <a:t>di Sauris al è la risierve di aghe plui grande di dute la Regjon.  Al è un </a:t>
            </a:r>
            <a:r>
              <a:rPr lang="it" dirty="0" smtClean="0"/>
              <a:t>lât  </a:t>
            </a:r>
            <a:r>
              <a:rPr lang="it" dirty="0"/>
              <a:t>artificiâl e la </a:t>
            </a:r>
            <a:r>
              <a:rPr lang="it" dirty="0" smtClean="0"/>
              <a:t>sô </a:t>
            </a:r>
            <a:r>
              <a:rPr lang="it" dirty="0"/>
              <a:t>aghe e ven </a:t>
            </a:r>
            <a:r>
              <a:rPr lang="it" dirty="0" smtClean="0"/>
              <a:t>doprade </a:t>
            </a:r>
            <a:r>
              <a:rPr lang="it" dirty="0"/>
              <a:t>par produsi energjie </a:t>
            </a:r>
            <a:r>
              <a:rPr lang="it" dirty="0" smtClean="0"/>
              <a:t>te </a:t>
            </a:r>
            <a:r>
              <a:rPr lang="it" dirty="0"/>
              <a:t>centrâl di Dimpeç.</a:t>
            </a:r>
            <a:endParaRPr dirty="0"/>
          </a:p>
        </p:txBody>
      </p:sp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52225"/>
            <a:ext cx="3940875" cy="22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875" y="2419350"/>
            <a:ext cx="3271024" cy="23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199150" y="224925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LOCALITÂTS DI MONT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Tarvis e Zoncolan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0" y="1113700"/>
            <a:ext cx="5557800" cy="4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 dirty="0"/>
              <a:t>Tarvis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E je </a:t>
            </a:r>
            <a:r>
              <a:rPr lang="it" dirty="0" smtClean="0"/>
              <a:t>la ultime </a:t>
            </a:r>
            <a:r>
              <a:rPr lang="it" dirty="0"/>
              <a:t>citadine de Val Cjanâl prime dal </a:t>
            </a:r>
            <a:r>
              <a:rPr lang="it" dirty="0" smtClean="0"/>
              <a:t>confin </a:t>
            </a:r>
            <a:r>
              <a:rPr lang="it" dirty="0"/>
              <a:t>cu la Austrie e la Slovenie. </a:t>
            </a:r>
            <a:r>
              <a:rPr lang="it" dirty="0" smtClean="0"/>
              <a:t>Ator </a:t>
            </a:r>
            <a:r>
              <a:rPr lang="it" dirty="0"/>
              <a:t>a son monts maestosis e un biel bosc incontaminât. Culì o vin </a:t>
            </a:r>
            <a:r>
              <a:rPr lang="it" dirty="0" smtClean="0"/>
              <a:t>Mont </a:t>
            </a:r>
            <a:r>
              <a:rPr lang="it" dirty="0"/>
              <a:t>Lussari.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u="sng" dirty="0"/>
              <a:t>Zoncolan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Prime stazion turistiche de Cjargne cun implants </a:t>
            </a:r>
            <a:r>
              <a:rPr lang="it" dirty="0" smtClean="0"/>
              <a:t>che a </a:t>
            </a:r>
            <a:r>
              <a:rPr lang="it" dirty="0"/>
              <a:t>coleghin </a:t>
            </a:r>
            <a:r>
              <a:rPr lang="it" dirty="0" smtClean="0"/>
              <a:t>lis </a:t>
            </a:r>
            <a:r>
              <a:rPr lang="it" dirty="0"/>
              <a:t>d</a:t>
            </a:r>
            <a:r>
              <a:rPr lang="it" sz="1400" dirty="0"/>
              <a:t>Ô</a:t>
            </a:r>
            <a:r>
              <a:rPr lang="it" dirty="0"/>
              <a:t>s localitâts. Di </a:t>
            </a:r>
            <a:r>
              <a:rPr lang="it" dirty="0" smtClean="0"/>
              <a:t>Istât </a:t>
            </a:r>
            <a:r>
              <a:rPr lang="it" dirty="0"/>
              <a:t>tu puedis </a:t>
            </a:r>
            <a:r>
              <a:rPr lang="it" dirty="0" smtClean="0"/>
              <a:t>fâ </a:t>
            </a:r>
            <a:r>
              <a:rPr lang="it" dirty="0"/>
              <a:t>cjaminadis tal mieç dai boscs e escursions tes malghis e tes </a:t>
            </a:r>
            <a:r>
              <a:rPr lang="it" dirty="0" smtClean="0"/>
              <a:t>caseris</a:t>
            </a:r>
            <a:r>
              <a:rPr lang="it" dirty="0"/>
              <a:t>.</a:t>
            </a:r>
            <a:endParaRPr dirty="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350" y="3019125"/>
            <a:ext cx="3086725" cy="17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350" y="935850"/>
            <a:ext cx="3086725" cy="18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For Disore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311700" y="1122225"/>
            <a:ext cx="8520600" cy="40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Impuartant centri turistic cun pistis par principiants e par esperts. Di Istât tu puedis  fâ cjaminadis tal mieç dai boscs, zîrs in mountain bike e fâ escursions tes malghis e tes caseris</a:t>
            </a:r>
            <a:r>
              <a:rPr lang="it" i="1"/>
              <a:t>.</a:t>
            </a:r>
            <a:endParaRPr i="1"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50" y="2420975"/>
            <a:ext cx="3878800" cy="222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050" y="2420975"/>
            <a:ext cx="3551950" cy="222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1268325" y="1270775"/>
            <a:ext cx="71316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Lis citâts furlanis…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UDIN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500675" y="904850"/>
            <a:ext cx="77043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Udin e je la capitâl dal Friûl cui siei antîcs palaçs , i poetics colôrs dal Tiepul e lis placis venezianis. A Udin si puedin amirâ place de Libertât, la Loze dal Lionel, place Sant Jacum e il so cjistiel distrut di un grant taramot intal 1511 e daspò </a:t>
            </a:r>
            <a:r>
              <a:rPr lang="it" dirty="0" smtClean="0"/>
              <a:t>ricostruît</a:t>
            </a:r>
            <a:r>
              <a:rPr lang="it" dirty="0"/>
              <a:t>.</a:t>
            </a:r>
            <a:endParaRPr dirty="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50" y="3197600"/>
            <a:ext cx="2555425" cy="16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7075" y="3197600"/>
            <a:ext cx="2226308" cy="16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87325" y="3197600"/>
            <a:ext cx="2811375" cy="1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383850"/>
            <a:ext cx="8520600" cy="21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 dirty="0">
                <a:latin typeface="Times New Roman"/>
                <a:ea typeface="Times New Roman"/>
                <a:cs typeface="Times New Roman"/>
                <a:sym typeface="Times New Roman"/>
              </a:rPr>
              <a:t>PORDENON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Citât elegante e famose pai </a:t>
            </a:r>
            <a:r>
              <a:rPr lang="it" dirty="0" smtClean="0"/>
              <a:t>siei </a:t>
            </a:r>
            <a:r>
              <a:rPr lang="it" dirty="0"/>
              <a:t>events </a:t>
            </a:r>
            <a:r>
              <a:rPr lang="it" dirty="0" smtClean="0"/>
              <a:t>culturâi. </a:t>
            </a:r>
            <a:r>
              <a:rPr lang="it" dirty="0"/>
              <a:t>Pordenon al è un pont di riferiment pal Friûl Ocidentâl. Pordenon al dà acet a “Pordenone Legge” , il festival dai libris. Di viodi l’elegant Pala</a:t>
            </a:r>
            <a:r>
              <a:rPr lang="it" sz="1400" dirty="0"/>
              <a:t>Ç </a:t>
            </a:r>
            <a:r>
              <a:rPr lang="it" dirty="0"/>
              <a:t>dal Comun e il centri storic .</a:t>
            </a:r>
            <a:endParaRPr dirty="0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02300"/>
            <a:ext cx="1880075" cy="188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5850" y="3185088"/>
            <a:ext cx="31817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2500" y="3019525"/>
            <a:ext cx="2820150" cy="18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7135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GURIZE</a:t>
            </a: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241450" y="458575"/>
            <a:ext cx="85206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                           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dirty="0"/>
              <a:t>Une citât plene di zardins publics  e </a:t>
            </a:r>
            <a:r>
              <a:rPr lang="it" dirty="0" smtClean="0"/>
              <a:t>cuntun </a:t>
            </a:r>
            <a:r>
              <a:rPr lang="it" dirty="0"/>
              <a:t>biel cjistiel </a:t>
            </a:r>
            <a:r>
              <a:rPr lang="it" dirty="0" smtClean="0"/>
              <a:t>medievâl fat costruî </a:t>
            </a:r>
            <a:r>
              <a:rPr lang="it" dirty="0"/>
              <a:t>dai Conts di Gurize tal 1100. Gurize e je une citât  di confin che </a:t>
            </a:r>
            <a:r>
              <a:rPr lang="it" dirty="0" smtClean="0"/>
              <a:t>e à </a:t>
            </a:r>
            <a:r>
              <a:rPr lang="it" dirty="0"/>
              <a:t>savût trasformâ la frontiere </a:t>
            </a:r>
            <a:r>
              <a:rPr lang="it" dirty="0" smtClean="0"/>
              <a:t>intun </a:t>
            </a:r>
            <a:r>
              <a:rPr lang="it" dirty="0"/>
              <a:t>luc di incuintri e di unitât tra lis culturis taliane, slave e gjermaniche</a:t>
            </a:r>
            <a:endParaRPr dirty="0"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25" y="2693725"/>
            <a:ext cx="3604225" cy="19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425" y="2693725"/>
            <a:ext cx="3411625" cy="20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TUMIEÇ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11700" y="1189025"/>
            <a:ext cx="8520600" cy="3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dirty="0"/>
              <a:t>Centri plui impuartant de Cjargne tra la val dal Bût e dal Tiliment. Di viodi al è il Domo e il Museu Cjargnel des </a:t>
            </a:r>
            <a:r>
              <a:rPr lang="it" dirty="0" smtClean="0"/>
              <a:t>Arts </a:t>
            </a:r>
            <a:r>
              <a:rPr lang="it" dirty="0"/>
              <a:t>popolârs “M. Gortani</a:t>
            </a:r>
            <a:r>
              <a:rPr lang="it" dirty="0" smtClean="0"/>
              <a:t>”.</a:t>
            </a:r>
            <a:endParaRPr dirty="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47650"/>
            <a:ext cx="4466425" cy="22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425" y="2747650"/>
            <a:ext cx="2701625" cy="22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255425" y="206097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Lis citâts romanis come…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Times New Roman"/>
                <a:ea typeface="Times New Roman"/>
                <a:cs typeface="Times New Roman"/>
                <a:sym typeface="Times New Roman"/>
              </a:rPr>
              <a:t>AQUILEE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Grande </a:t>
            </a:r>
            <a:r>
              <a:rPr lang="it" dirty="0" smtClean="0"/>
              <a:t>e </a:t>
            </a:r>
            <a:r>
              <a:rPr lang="it" dirty="0"/>
              <a:t>impuartante citât romane. Si pues notâ la regolaritât dal reticul tipic des citâts romanis cun dutis lis stradis paralelis al </a:t>
            </a:r>
            <a:r>
              <a:rPr lang="it" i="1" dirty="0"/>
              <a:t>cardo</a:t>
            </a:r>
            <a:r>
              <a:rPr lang="it" dirty="0"/>
              <a:t> o al </a:t>
            </a:r>
            <a:r>
              <a:rPr lang="it" i="1" dirty="0"/>
              <a:t>decumano</a:t>
            </a:r>
            <a:r>
              <a:rPr lang="it" dirty="0"/>
              <a:t> par formâ </a:t>
            </a:r>
            <a:r>
              <a:rPr lang="it" dirty="0" smtClean="0"/>
              <a:t>isolâts</a:t>
            </a:r>
            <a:r>
              <a:rPr lang="it" dirty="0"/>
              <a:t>. Si puedin viodi ancjemò i </a:t>
            </a:r>
            <a:r>
              <a:rPr lang="it" dirty="0" smtClean="0"/>
              <a:t>rescj </a:t>
            </a:r>
            <a:r>
              <a:rPr lang="it" dirty="0"/>
              <a:t>dal grant puart </a:t>
            </a:r>
            <a:r>
              <a:rPr lang="it" dirty="0" smtClean="0"/>
              <a:t>fluviâl </a:t>
            </a:r>
            <a:r>
              <a:rPr lang="it" dirty="0"/>
              <a:t>di chê volte.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00" y="2823700"/>
            <a:ext cx="2806225" cy="18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0875" y="2800725"/>
            <a:ext cx="4781801" cy="18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871</Words>
  <Application>Microsoft Office PowerPoint</Application>
  <PresentationFormat>Presentazione su schermo (16:9)</PresentationFormat>
  <Paragraphs>72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Lato</vt:lpstr>
      <vt:lpstr>Times New Roman</vt:lpstr>
      <vt:lpstr>Arial</vt:lpstr>
      <vt:lpstr>Playfair Display</vt:lpstr>
      <vt:lpstr>Blue &amp; Gold</vt:lpstr>
      <vt:lpstr>Lavôr fat dai arlêfs de classe cuinte de Scuele Primarie “G. Rodari”</vt:lpstr>
      <vt:lpstr>Dulà isal il Friûl?</vt:lpstr>
      <vt:lpstr>Lis citâts furlanis…</vt:lpstr>
      <vt:lpstr>UDIN</vt:lpstr>
      <vt:lpstr>Presentazione standard di PowerPoint</vt:lpstr>
      <vt:lpstr>GURIZE</vt:lpstr>
      <vt:lpstr>TUMIEÇ</vt:lpstr>
      <vt:lpstr>Lis citâts romanis come…</vt:lpstr>
      <vt:lpstr>AQUILEE</vt:lpstr>
      <vt:lpstr>IULIUM CARNICUM (vuê ZUI)</vt:lpstr>
      <vt:lpstr>Lis localitâts turistichis di mâr </vt:lpstr>
      <vt:lpstr>LIGNAN </vt:lpstr>
      <vt:lpstr>  GRAU</vt:lpstr>
      <vt:lpstr>Lis citâts storichis</vt:lpstr>
      <vt:lpstr>PALME</vt:lpstr>
      <vt:lpstr>CIVIDÂT</vt:lpstr>
      <vt:lpstr>Lis localitâts dai  lâts </vt:lpstr>
      <vt:lpstr>Lâts  di Fusine e Cjavaç</vt:lpstr>
      <vt:lpstr>Lât di Ruvigne</vt:lpstr>
      <vt:lpstr>Lâc di Curnin</vt:lpstr>
      <vt:lpstr>Lât di Sauris</vt:lpstr>
      <vt:lpstr>LOCALITÂTS DI MONT</vt:lpstr>
      <vt:lpstr>Tarvis e Zoncolan</vt:lpstr>
      <vt:lpstr>For Disore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Lavôr fat dai arlêfs de classe cuinte de Scuele Primarie “G. Rodari”</dc:title>
  <cp:lastModifiedBy>seven</cp:lastModifiedBy>
  <cp:revision>2</cp:revision>
  <dcterms:modified xsi:type="dcterms:W3CDTF">2023-07-14T21:54:14Z</dcterms:modified>
</cp:coreProperties>
</file>